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Economica"/>
      <p:regular r:id="rId27"/>
      <p:bold r:id="rId28"/>
      <p:italic r:id="rId29"/>
      <p:boldItalic r:id="rId30"/>
    </p:embeddedFont>
    <p:embeddedFont>
      <p:font typeface="Nunito"/>
      <p:regular r:id="rId31"/>
      <p:bold r:id="rId32"/>
      <p:italic r:id="rId33"/>
      <p:boldItalic r:id="rId34"/>
    </p:embeddedFont>
    <p:embeddedFont>
      <p:font typeface="Garamond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Economica-bold.fntdata"/><Relationship Id="rId27" Type="http://schemas.openxmlformats.org/officeDocument/2006/relationships/font" Target="fonts/Economic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Economica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Nunito-regular.fntdata"/><Relationship Id="rId30" Type="http://schemas.openxmlformats.org/officeDocument/2006/relationships/font" Target="fonts/Economica-boldItalic.fntdata"/><Relationship Id="rId11" Type="http://schemas.openxmlformats.org/officeDocument/2006/relationships/slide" Target="slides/slide6.xml"/><Relationship Id="rId33" Type="http://schemas.openxmlformats.org/officeDocument/2006/relationships/font" Target="fonts/Nunito-italic.fntdata"/><Relationship Id="rId10" Type="http://schemas.openxmlformats.org/officeDocument/2006/relationships/slide" Target="slides/slide5.xml"/><Relationship Id="rId32" Type="http://schemas.openxmlformats.org/officeDocument/2006/relationships/font" Target="fonts/Nunito-bold.fntdata"/><Relationship Id="rId13" Type="http://schemas.openxmlformats.org/officeDocument/2006/relationships/slide" Target="slides/slide8.xml"/><Relationship Id="rId35" Type="http://schemas.openxmlformats.org/officeDocument/2006/relationships/font" Target="fonts/Garamond-regular.fntdata"/><Relationship Id="rId12" Type="http://schemas.openxmlformats.org/officeDocument/2006/relationships/slide" Target="slides/slide7.xml"/><Relationship Id="rId34" Type="http://schemas.openxmlformats.org/officeDocument/2006/relationships/font" Target="fonts/Nunito-boldItalic.fntdata"/><Relationship Id="rId15" Type="http://schemas.openxmlformats.org/officeDocument/2006/relationships/slide" Target="slides/slide10.xml"/><Relationship Id="rId37" Type="http://schemas.openxmlformats.org/officeDocument/2006/relationships/font" Target="fonts/Garamond-italic.fntdata"/><Relationship Id="rId14" Type="http://schemas.openxmlformats.org/officeDocument/2006/relationships/slide" Target="slides/slide9.xml"/><Relationship Id="rId36" Type="http://schemas.openxmlformats.org/officeDocument/2006/relationships/font" Target="fonts/Garamond-bold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schemas.openxmlformats.org/officeDocument/2006/relationships/font" Target="fonts/Garamond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43f533b0d1_0_4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g43f533b0d1_0_47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43f533b0d1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g43f533b0d1_0_48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43f533b0d1_0_4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43f533b0d1_0_48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43f533b0d1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g43f533b0d1_0_49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43f533b0d1_0_5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g43f533b0d1_0_5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43f533b0d1_0_5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g43f533b0d1_0_5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43f533b0d1_0_5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g43f533b0d1_0_5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43f533b0d1_0_5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g43f533b0d1_0_54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43f533b0d1_0_5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g43f533b0d1_0_5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43f533b0d1_0_5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g43f533b0d1_0_5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3f533b0d1_0_10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43f533b0d1_0_10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43f533b0d1_0_5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g43f533b0d1_0_56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43f533b0d1_0_5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g43f533b0d1_0_56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43f533b0d1_0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43f533b0d1_0_37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43f533b0d1_0_4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43f533b0d1_0_40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3f533b0d1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g43f533b0d1_0_43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43f533b0d1_0_4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g43f533b0d1_0_4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43f533b0d1_0_4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g43f533b0d1_0_4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43f533b0d1_0_4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g43f533b0d1_0_46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43f533b0d1_0_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g43f533b0d1_0_47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aşlık ve İçerik" type="obj">
  <p:cSld name="OBJEC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 txBox="1"/>
          <p:nvPr>
            <p:ph type="title"/>
          </p:nvPr>
        </p:nvSpPr>
        <p:spPr>
          <a:xfrm>
            <a:off x="457200" y="208359"/>
            <a:ext cx="8229600" cy="8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6" name="Google Shape;126;p13"/>
          <p:cNvSpPr txBox="1"/>
          <p:nvPr>
            <p:ph idx="1" type="body"/>
          </p:nvPr>
        </p:nvSpPr>
        <p:spPr>
          <a:xfrm>
            <a:off x="457200" y="1200150"/>
            <a:ext cx="8229600" cy="33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2425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7660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9405" lvl="2" marL="13716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30"/>
              <a:buFont typeface="Noto Sans Symbols"/>
              <a:buChar char="■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❑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Google Shape;127;p13"/>
          <p:cNvSpPr txBox="1"/>
          <p:nvPr>
            <p:ph idx="10" type="dt"/>
          </p:nvPr>
        </p:nvSpPr>
        <p:spPr>
          <a:xfrm>
            <a:off x="457200" y="4682728"/>
            <a:ext cx="2133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13"/>
          <p:cNvSpPr txBox="1"/>
          <p:nvPr>
            <p:ph idx="11" type="ftr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9" name="Google Shape;129;p13"/>
          <p:cNvSpPr txBox="1"/>
          <p:nvPr>
            <p:ph idx="12" type="sldNum"/>
          </p:nvPr>
        </p:nvSpPr>
        <p:spPr>
          <a:xfrm>
            <a:off x="6553200" y="4682728"/>
            <a:ext cx="2133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 sz="10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İki İçerik" type="twoObj">
  <p:cSld name="TWO_OBJECTS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4"/>
          <p:cNvSpPr txBox="1"/>
          <p:nvPr>
            <p:ph type="title"/>
          </p:nvPr>
        </p:nvSpPr>
        <p:spPr>
          <a:xfrm>
            <a:off x="457200" y="208359"/>
            <a:ext cx="8229600" cy="8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2" name="Google Shape;132;p14"/>
          <p:cNvSpPr txBox="1"/>
          <p:nvPr>
            <p:ph idx="1" type="body"/>
          </p:nvPr>
        </p:nvSpPr>
        <p:spPr>
          <a:xfrm>
            <a:off x="457200" y="1200150"/>
            <a:ext cx="4038600" cy="33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417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00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❑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861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❑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3" name="Google Shape;133;p14"/>
          <p:cNvSpPr txBox="1"/>
          <p:nvPr>
            <p:ph idx="2" type="body"/>
          </p:nvPr>
        </p:nvSpPr>
        <p:spPr>
          <a:xfrm>
            <a:off x="4648200" y="1200150"/>
            <a:ext cx="4038600" cy="33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417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00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❑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861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❑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4" name="Google Shape;134;p14"/>
          <p:cNvSpPr txBox="1"/>
          <p:nvPr>
            <p:ph idx="10" type="dt"/>
          </p:nvPr>
        </p:nvSpPr>
        <p:spPr>
          <a:xfrm>
            <a:off x="457200" y="4682728"/>
            <a:ext cx="2133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5" name="Google Shape;135;p14"/>
          <p:cNvSpPr txBox="1"/>
          <p:nvPr>
            <p:ph idx="11" type="ftr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6" name="Google Shape;136;p14"/>
          <p:cNvSpPr txBox="1"/>
          <p:nvPr>
            <p:ph idx="12" type="sldNum"/>
          </p:nvPr>
        </p:nvSpPr>
        <p:spPr>
          <a:xfrm>
            <a:off x="6553200" y="4682728"/>
            <a:ext cx="2133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 sz="10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ctrTitle"/>
          </p:nvPr>
        </p:nvSpPr>
        <p:spPr>
          <a:xfrm>
            <a:off x="1809728" y="11615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" sz="3900">
                <a:solidFill>
                  <a:srgbClr val="073763"/>
                </a:solidFill>
                <a:latin typeface="Garamond"/>
                <a:ea typeface="Garamond"/>
                <a:cs typeface="Garamond"/>
                <a:sym typeface="Garamond"/>
              </a:rPr>
              <a:t>PSİKOEĞİTİM PROGRAMI</a:t>
            </a:r>
            <a:endParaRPr/>
          </a:p>
        </p:txBody>
      </p:sp>
      <p:sp>
        <p:nvSpPr>
          <p:cNvPr id="142" name="Google Shape;142;p15"/>
          <p:cNvSpPr txBox="1"/>
          <p:nvPr>
            <p:ph idx="1" type="subTitle"/>
          </p:nvPr>
        </p:nvSpPr>
        <p:spPr>
          <a:xfrm>
            <a:off x="1850550" y="264570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D4037"/>
              </a:buClr>
              <a:buSzPts val="1820"/>
              <a:buFont typeface="Noto Sans Symbols"/>
              <a:buNone/>
            </a:pPr>
            <a:r>
              <a:rPr lang="t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ANNE BABA SEMİNERLERİ</a:t>
            </a:r>
            <a:endParaRPr sz="2000">
              <a:solidFill>
                <a:srgbClr val="000000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 txBox="1"/>
          <p:nvPr/>
        </p:nvSpPr>
        <p:spPr>
          <a:xfrm>
            <a:off x="2250575" y="4341175"/>
            <a:ext cx="44796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tr" sz="1700">
                <a:solidFill>
                  <a:schemeClr val="dk2"/>
                </a:solidFill>
              </a:rPr>
              <a:t>Kumluca Rehberlik ve Araştırma Merkezi</a:t>
            </a:r>
            <a:endParaRPr sz="17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4"/>
          <p:cNvSpPr txBox="1"/>
          <p:nvPr>
            <p:ph type="title"/>
          </p:nvPr>
        </p:nvSpPr>
        <p:spPr>
          <a:xfrm>
            <a:off x="712175" y="464325"/>
            <a:ext cx="75246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aramond"/>
              <a:buNone/>
            </a:pPr>
            <a:r>
              <a:rPr b="1" i="0" lang="tr" sz="25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TRAVMANIN AİLELER ÜZERİNDEKİ ETKİLERİ</a:t>
            </a:r>
            <a:endParaRPr sz="2500"/>
          </a:p>
        </p:txBody>
      </p:sp>
      <p:sp>
        <p:nvSpPr>
          <p:cNvPr id="236" name="Google Shape;236;p24"/>
          <p:cNvSpPr txBox="1"/>
          <p:nvPr>
            <p:ph idx="2" type="body"/>
          </p:nvPr>
        </p:nvSpPr>
        <p:spPr>
          <a:xfrm>
            <a:off x="819150" y="985550"/>
            <a:ext cx="7590300" cy="35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7822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■"/>
            </a:pPr>
            <a:r>
              <a:rPr b="0" i="0" lang="tr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Travma aile yapısını ve rollerini değiştirebilir.</a:t>
            </a:r>
            <a:endParaRPr sz="1600">
              <a:solidFill>
                <a:schemeClr val="dk2"/>
              </a:solidFill>
            </a:endParaRPr>
          </a:p>
          <a:p>
            <a:pPr indent="-357822" lvl="0" marL="3429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■"/>
            </a:pPr>
            <a:r>
              <a:rPr b="0" i="0" lang="tr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Akraba, arkadaş ve komşuların desteğinden uzak kalmaya yol açabilir.</a:t>
            </a:r>
            <a:endParaRPr sz="1600">
              <a:solidFill>
                <a:schemeClr val="dk2"/>
              </a:solidFill>
            </a:endParaRPr>
          </a:p>
          <a:p>
            <a:pPr indent="-357822" lvl="0" marL="3429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■"/>
            </a:pPr>
            <a:r>
              <a:rPr b="0" i="0" lang="tr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Aile üyeleri kendilerini birbirlerinden uzaklaşmış hissedebilirler.</a:t>
            </a:r>
            <a:endParaRPr sz="1600">
              <a:solidFill>
                <a:schemeClr val="dk2"/>
              </a:solidFill>
            </a:endParaRPr>
          </a:p>
          <a:p>
            <a:pPr indent="-357822" lvl="0" marL="3429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■"/>
            </a:pPr>
            <a:r>
              <a:rPr b="0" i="0" lang="tr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Aile bireylerinde travmatik olay hakkında konuşmada güçlük ve başkalarını üzmek için konuşmaktan kaçınma görülebilir.</a:t>
            </a:r>
            <a:endParaRPr sz="1600">
              <a:solidFill>
                <a:schemeClr val="dk2"/>
              </a:solidFill>
            </a:endParaRPr>
          </a:p>
          <a:p>
            <a:pPr indent="-357822" lvl="0" marL="3429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■"/>
            </a:pPr>
            <a:r>
              <a:rPr b="0" i="0" lang="tr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Aile içinde tartışmalar ve aile bireyleri arasında çatışma ortaya çıkabilir.</a:t>
            </a:r>
            <a:endParaRPr sz="1600">
              <a:solidFill>
                <a:schemeClr val="dk2"/>
              </a:solidFill>
            </a:endParaRPr>
          </a:p>
          <a:p>
            <a:pPr indent="-357822" lvl="0" marL="3429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■"/>
            </a:pPr>
            <a:r>
              <a:rPr b="0" i="0" lang="tr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Çocukların güven gereksinimleri artabilir, daha çok ilgi görmek isteyebilirler.</a:t>
            </a:r>
            <a:endParaRPr sz="1600">
              <a:solidFill>
                <a:schemeClr val="dk2"/>
              </a:solidFill>
            </a:endParaRPr>
          </a:p>
          <a:p>
            <a:pPr indent="-357822" lvl="0" marL="3429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■"/>
            </a:pPr>
            <a:r>
              <a:rPr b="0" i="0" lang="tr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Ailenin birlikte olması ve hoş vakit geçirmek için koşullar uygun olmayabilir.</a:t>
            </a:r>
            <a:endParaRPr sz="1600">
              <a:solidFill>
                <a:schemeClr val="dk2"/>
              </a:solidFill>
            </a:endParaRPr>
          </a:p>
          <a:p>
            <a:pPr indent="-357822" lvl="0" marL="3429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■"/>
            </a:pPr>
            <a:r>
              <a:rPr b="0" i="0" lang="tr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Aile bireyleri arasında kayıplarla ilgili yas tutma tutum ve tarzlarındaki farklılıklar ve bunlara bağlı çatışmalar ortaya çıkabilir.</a:t>
            </a:r>
            <a:endParaRPr sz="1600">
              <a:solidFill>
                <a:schemeClr val="dk2"/>
              </a:solidFill>
            </a:endParaRPr>
          </a:p>
          <a:p>
            <a:pPr indent="-357822" lvl="0" marL="342900" marR="0" rtl="0" algn="l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■"/>
            </a:pPr>
            <a:r>
              <a:rPr b="0" i="0" lang="tr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Maddi ve manevi kaynakların azalması sorun olabilir.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37" name="Google Shape;237;p24"/>
          <p:cNvSpPr txBox="1"/>
          <p:nvPr/>
        </p:nvSpPr>
        <p:spPr>
          <a:xfrm>
            <a:off x="5154875" y="4229925"/>
            <a:ext cx="3456000" cy="4905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5"/>
          <p:cNvSpPr txBox="1"/>
          <p:nvPr>
            <p:ph type="title"/>
          </p:nvPr>
        </p:nvSpPr>
        <p:spPr>
          <a:xfrm>
            <a:off x="819150" y="298850"/>
            <a:ext cx="7734300" cy="87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aramond"/>
              <a:buNone/>
            </a:pPr>
            <a:r>
              <a:rPr b="0" i="0" lang="tr" sz="28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BİREYLERİN TRAVMATİK OLAYLARDAN ETKİLENMELERİNİ BELİRLEYEN ETMENLER</a:t>
            </a:r>
            <a:br>
              <a:rPr b="0" i="0" lang="tr" sz="28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</a:br>
            <a:endParaRPr/>
          </a:p>
        </p:txBody>
      </p:sp>
      <p:sp>
        <p:nvSpPr>
          <p:cNvPr id="243" name="Google Shape;243;p25"/>
          <p:cNvSpPr txBox="1"/>
          <p:nvPr>
            <p:ph idx="2" type="body"/>
          </p:nvPr>
        </p:nvSpPr>
        <p:spPr>
          <a:xfrm>
            <a:off x="819150" y="1229700"/>
            <a:ext cx="7647900" cy="34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65"/>
              <a:buFont typeface="Noto Sans Symbols"/>
              <a:buNone/>
            </a:pPr>
            <a:r>
              <a:rPr b="0" i="1" lang="tr" sz="1600" u="sng" cap="none" strike="noStrike">
                <a:latin typeface="Arial"/>
                <a:ea typeface="Arial"/>
                <a:cs typeface="Arial"/>
                <a:sym typeface="Arial"/>
              </a:rPr>
              <a:t>1.Aşırı durumlara tanık olma: </a:t>
            </a:r>
            <a:r>
              <a:rPr b="0" i="0" lang="tr" sz="1600" u="none" cap="none" strike="noStrike">
                <a:latin typeface="Arial"/>
                <a:ea typeface="Arial"/>
                <a:cs typeface="Arial"/>
                <a:sym typeface="Arial"/>
              </a:rPr>
              <a:t>Ölümden kıl payı kurtulma, yaralanma, ölmekte olan birini görme,yaralıların taşınmasını izleme</a:t>
            </a:r>
            <a:endParaRPr sz="1600"/>
          </a:p>
          <a:p>
            <a:pPr indent="-342900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365"/>
              <a:buFont typeface="Noto Sans Symbols"/>
              <a:buNone/>
            </a:pPr>
            <a:r>
              <a:rPr b="0" i="1" lang="tr" sz="1600" u="sng" cap="none" strike="noStrike">
                <a:latin typeface="Arial"/>
                <a:ea typeface="Arial"/>
                <a:cs typeface="Arial"/>
                <a:sym typeface="Arial"/>
              </a:rPr>
              <a:t>2.Stres yaratan durumlara maruz kalma süresi: </a:t>
            </a:r>
            <a:r>
              <a:rPr b="0" i="0" lang="tr" sz="1600" u="none" cap="none" strike="noStrike">
                <a:latin typeface="Arial"/>
                <a:ea typeface="Arial"/>
                <a:cs typeface="Arial"/>
                <a:sym typeface="Arial"/>
              </a:rPr>
              <a:t>Süre ne kadar uzunsa kişinin etkilenme düzeyi o denli artar</a:t>
            </a:r>
            <a:endParaRPr sz="1600"/>
          </a:p>
          <a:p>
            <a:pPr indent="-342900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365"/>
              <a:buFont typeface="Noto Sans Symbols"/>
              <a:buNone/>
            </a:pPr>
            <a:r>
              <a:rPr b="0" i="1" lang="tr" sz="1600" u="sng" cap="none" strike="noStrike">
                <a:latin typeface="Arial"/>
                <a:ea typeface="Arial"/>
                <a:cs typeface="Arial"/>
                <a:sym typeface="Arial"/>
              </a:rPr>
              <a:t>3.Yaşamının tehlikede olduğunu düşünme: </a:t>
            </a:r>
            <a:r>
              <a:rPr b="0" i="0" lang="tr" sz="1600" u="none" cap="none" strike="noStrike">
                <a:latin typeface="Arial"/>
                <a:ea typeface="Arial"/>
                <a:cs typeface="Arial"/>
                <a:sym typeface="Arial"/>
              </a:rPr>
              <a:t>Kişi deprem,sel, yangın ya da kaza sonucu öleceğini düşünmüşse daha çok etkilenir.</a:t>
            </a:r>
            <a:endParaRPr sz="1600"/>
          </a:p>
          <a:p>
            <a:pPr indent="-342900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365"/>
              <a:buFont typeface="Noto Sans Symbols"/>
              <a:buNone/>
            </a:pPr>
            <a:r>
              <a:rPr b="0" i="1" lang="tr" sz="1600" u="sng" cap="none" strike="noStrike">
                <a:latin typeface="Arial"/>
                <a:ea typeface="Arial"/>
                <a:cs typeface="Arial"/>
                <a:sym typeface="Arial"/>
              </a:rPr>
              <a:t>4.Çocuğun ya da kişinin başa çıkma gücü:</a:t>
            </a:r>
            <a:r>
              <a:rPr b="0" i="0" lang="tr" sz="1600" u="none" cap="none" strike="noStrike">
                <a:latin typeface="Arial"/>
                <a:ea typeface="Arial"/>
                <a:cs typeface="Arial"/>
                <a:sym typeface="Arial"/>
              </a:rPr>
              <a:t> Kişilerde travmatik olay öncesi var olan başa çıkma gücü etkilenme düzeyini azaltır.</a:t>
            </a:r>
            <a:endParaRPr sz="1600"/>
          </a:p>
          <a:p>
            <a:pPr indent="-342900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365"/>
              <a:buFont typeface="Noto Sans Symbols"/>
              <a:buNone/>
            </a:pPr>
            <a:r>
              <a:rPr b="0" i="1" lang="tr" sz="1600" u="sng" cap="none" strike="noStrike">
                <a:latin typeface="Arial"/>
                <a:ea typeface="Arial"/>
                <a:cs typeface="Arial"/>
                <a:sym typeface="Arial"/>
              </a:rPr>
              <a:t>5.Sosyal desteğin doğası ve derecesi : </a:t>
            </a:r>
            <a:r>
              <a:rPr b="0" i="0" lang="tr" sz="1600" u="none" cap="none" strike="noStrike">
                <a:latin typeface="Arial"/>
                <a:ea typeface="Arial"/>
                <a:cs typeface="Arial"/>
                <a:sym typeface="Arial"/>
              </a:rPr>
              <a:t>Kişinin yeterli derecede sosyal desteğinin olması etki</a:t>
            </a:r>
            <a:r>
              <a:rPr lang="tr" sz="1600">
                <a:latin typeface="Arial"/>
                <a:ea typeface="Arial"/>
                <a:cs typeface="Arial"/>
                <a:sym typeface="Arial"/>
              </a:rPr>
              <a:t>len</a:t>
            </a:r>
            <a:r>
              <a:rPr b="0" i="0" lang="tr" sz="1600" u="none" cap="none" strike="noStrike">
                <a:latin typeface="Arial"/>
                <a:ea typeface="Arial"/>
                <a:cs typeface="Arial"/>
                <a:sym typeface="Arial"/>
              </a:rPr>
              <a:t>me düzeyini azaltır.</a:t>
            </a:r>
            <a:endParaRPr sz="1600"/>
          </a:p>
          <a:p>
            <a:pPr indent="-342900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365"/>
              <a:buFont typeface="Noto Sans Symbols"/>
              <a:buNone/>
            </a:pPr>
            <a:r>
              <a:rPr b="0" i="1" lang="tr" sz="1600" u="sng" cap="none" strike="noStrike">
                <a:latin typeface="Arial"/>
                <a:ea typeface="Arial"/>
                <a:cs typeface="Arial"/>
                <a:sym typeface="Arial"/>
              </a:rPr>
              <a:t>6.Anne- baba tepkileri: </a:t>
            </a:r>
            <a:r>
              <a:rPr b="0" i="0" lang="tr" sz="1600" u="none" cap="none" strike="noStrike">
                <a:latin typeface="Arial"/>
                <a:ea typeface="Arial"/>
                <a:cs typeface="Arial"/>
                <a:sym typeface="Arial"/>
              </a:rPr>
              <a:t>Anne-babaları güçlü olumsuz tepkiler gösteren çocuklar, olaydan daha fazla etkileneceklerdir.</a:t>
            </a:r>
            <a:endParaRPr sz="1600"/>
          </a:p>
        </p:txBody>
      </p:sp>
      <p:sp>
        <p:nvSpPr>
          <p:cNvPr id="244" name="Google Shape;244;p25"/>
          <p:cNvSpPr txBox="1"/>
          <p:nvPr/>
        </p:nvSpPr>
        <p:spPr>
          <a:xfrm>
            <a:off x="5410375" y="4336654"/>
            <a:ext cx="3383100" cy="497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6"/>
          <p:cNvSpPr txBox="1"/>
          <p:nvPr>
            <p:ph type="title"/>
          </p:nvPr>
        </p:nvSpPr>
        <p:spPr>
          <a:xfrm>
            <a:off x="457200" y="208350"/>
            <a:ext cx="7722000" cy="5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aramond"/>
              <a:buNone/>
            </a:pPr>
            <a:r>
              <a:rPr b="0" i="0" lang="tr" sz="26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ÇOCUKLAR NEDEN KONUŞMAK İSTEMEZLER?</a:t>
            </a:r>
            <a:endParaRPr sz="2600"/>
          </a:p>
        </p:txBody>
      </p:sp>
      <p:sp>
        <p:nvSpPr>
          <p:cNvPr id="250" name="Google Shape;250;p26"/>
          <p:cNvSpPr txBox="1"/>
          <p:nvPr>
            <p:ph idx="1" type="body"/>
          </p:nvPr>
        </p:nvSpPr>
        <p:spPr>
          <a:xfrm>
            <a:off x="390900" y="937463"/>
            <a:ext cx="8362200" cy="35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885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Çocuklar kendileri ve özel yaşantıları hakkında konuşmaya alışık olmayabilirler.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Daha önce bu gibi konularda kendilerini ifade etmek için hiç cesaretlendirilmemiş olabilirler.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Duygularını tanımlamakta zorlanıyor olabilirler.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Travmatik olaydan bahsetmek onlara acı veriyor olabilir.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Yetişkinlerden korkuyor ya da onlara güvenmiyor olabilirler.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Yetişkinlerin kendilerini anlamayacaklarını  düşünüyor olabilirler.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Yetişkinleri üzmek ya da endişelendirmek istemiyor olabilirler.</a:t>
            </a:r>
            <a:endParaRPr b="0" i="0" sz="2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6"/>
          <p:cNvSpPr txBox="1"/>
          <p:nvPr/>
        </p:nvSpPr>
        <p:spPr>
          <a:xfrm>
            <a:off x="5297100" y="4181600"/>
            <a:ext cx="3456000" cy="5088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7"/>
          <p:cNvSpPr txBox="1"/>
          <p:nvPr>
            <p:ph type="title"/>
          </p:nvPr>
        </p:nvSpPr>
        <p:spPr>
          <a:xfrm>
            <a:off x="457200" y="280550"/>
            <a:ext cx="8229600" cy="5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tr" sz="35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İLETİŞİMİN TEMEL KURALLARI(1)</a:t>
            </a:r>
            <a:endParaRPr sz="3500">
              <a:solidFill>
                <a:schemeClr val="dk2"/>
              </a:solidFill>
            </a:endParaRPr>
          </a:p>
        </p:txBody>
      </p:sp>
      <p:sp>
        <p:nvSpPr>
          <p:cNvPr id="257" name="Google Shape;257;p27"/>
          <p:cNvSpPr txBox="1"/>
          <p:nvPr/>
        </p:nvSpPr>
        <p:spPr>
          <a:xfrm>
            <a:off x="5230800" y="4385627"/>
            <a:ext cx="3456000" cy="481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58" name="Google Shape;258;p27"/>
          <p:cNvSpPr txBox="1"/>
          <p:nvPr/>
        </p:nvSpPr>
        <p:spPr>
          <a:xfrm>
            <a:off x="3535175" y="1017650"/>
            <a:ext cx="2044800" cy="450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Yargılamayın ve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eleştirmeyin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59" name="Google Shape;259;p27"/>
          <p:cNvSpPr txBox="1"/>
          <p:nvPr/>
        </p:nvSpPr>
        <p:spPr>
          <a:xfrm>
            <a:off x="5837075" y="1017650"/>
            <a:ext cx="2556000" cy="450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Çok Fazla Konuşmayın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60" name="Google Shape;260;p27"/>
          <p:cNvSpPr txBox="1"/>
          <p:nvPr/>
        </p:nvSpPr>
        <p:spPr>
          <a:xfrm>
            <a:off x="5841850" y="2264400"/>
            <a:ext cx="2599800" cy="481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Saldırgan tavırlar takınmayın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61" name="Google Shape;261;p27"/>
          <p:cNvSpPr txBox="1"/>
          <p:nvPr/>
        </p:nvSpPr>
        <p:spPr>
          <a:xfrm>
            <a:off x="5836900" y="3643150"/>
            <a:ext cx="2628900" cy="684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Birisi ağlamaya</a:t>
            </a:r>
            <a:r>
              <a:rPr lang="tr" sz="1500">
                <a:solidFill>
                  <a:schemeClr val="dk2"/>
                </a:solidFill>
              </a:rPr>
              <a:t> </a:t>
            </a: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başladığında  tedirgin olmayın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62" name="Google Shape;262;p27"/>
          <p:cNvSpPr txBox="1"/>
          <p:nvPr/>
        </p:nvSpPr>
        <p:spPr>
          <a:xfrm>
            <a:off x="497075" y="2967425"/>
            <a:ext cx="2556000" cy="481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Kişileri karar vermeye, yorum yapmaya zorlamayın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63" name="Google Shape;263;p27"/>
          <p:cNvSpPr txBox="1"/>
          <p:nvPr/>
        </p:nvSpPr>
        <p:spPr>
          <a:xfrm>
            <a:off x="3439676" y="3646375"/>
            <a:ext cx="2257800" cy="481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Zıtlaşmayın ve tartışmayın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64" name="Google Shape;264;p27"/>
          <p:cNvSpPr txBox="1"/>
          <p:nvPr/>
        </p:nvSpPr>
        <p:spPr>
          <a:xfrm>
            <a:off x="531225" y="3646375"/>
            <a:ext cx="2556000" cy="481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Savunmaya geçmeyin;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sadece  dinleyin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65" name="Google Shape;265;p27"/>
          <p:cNvSpPr txBox="1"/>
          <p:nvPr/>
        </p:nvSpPr>
        <p:spPr>
          <a:xfrm>
            <a:off x="497074" y="2288475"/>
            <a:ext cx="2556000" cy="481200"/>
          </a:xfrm>
          <a:prstGeom prst="rect">
            <a:avLst/>
          </a:prstGeom>
          <a:solidFill>
            <a:schemeClr val="dk1"/>
          </a:solidFill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Dinlerken başka şeyler yapmayın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66" name="Google Shape;266;p27"/>
          <p:cNvSpPr txBox="1"/>
          <p:nvPr/>
        </p:nvSpPr>
        <p:spPr>
          <a:xfrm>
            <a:off x="497087" y="1017648"/>
            <a:ext cx="2881200" cy="481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Konuşulanları yarıda kesmeyin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67" name="Google Shape;267;p27"/>
          <p:cNvSpPr txBox="1"/>
          <p:nvPr/>
        </p:nvSpPr>
        <p:spPr>
          <a:xfrm>
            <a:off x="531225" y="1609525"/>
            <a:ext cx="2505000" cy="481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Kişiler hakkında yorum yapmayın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68" name="Google Shape;268;p27"/>
          <p:cNvSpPr txBox="1"/>
          <p:nvPr/>
        </p:nvSpPr>
        <p:spPr>
          <a:xfrm>
            <a:off x="5836900" y="3034600"/>
            <a:ext cx="2599800" cy="481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Duygularınızı gizlemeye çalışmayın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69" name="Google Shape;269;p27"/>
          <p:cNvSpPr txBox="1"/>
          <p:nvPr/>
        </p:nvSpPr>
        <p:spPr>
          <a:xfrm>
            <a:off x="5837075" y="1575025"/>
            <a:ext cx="2599800" cy="481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Anlatılanlara gülmeyin; İnsanları utandırmayın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70" name="Google Shape;270;p27"/>
          <p:cNvSpPr/>
          <p:nvPr/>
        </p:nvSpPr>
        <p:spPr>
          <a:xfrm>
            <a:off x="3419475" y="1864010"/>
            <a:ext cx="2089152" cy="1330128"/>
          </a:xfrm>
          <a:custGeom>
            <a:rect b="b" l="l" r="r" t="t"/>
            <a:pathLst>
              <a:path extrusionOk="0"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524288"/>
            <a:headEnd len="sm" w="sm" type="none"/>
            <a:tailEnd len="sm" w="sm" type="none"/>
          </a:ln>
          <a:effectLst>
            <a:outerShdw blurRad="371475" rotWithShape="0" algn="bl" dir="5400000" dist="1905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5D403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8"/>
          <p:cNvSpPr txBox="1"/>
          <p:nvPr>
            <p:ph type="title"/>
          </p:nvPr>
        </p:nvSpPr>
        <p:spPr>
          <a:xfrm>
            <a:off x="457200" y="287750"/>
            <a:ext cx="8229600" cy="611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tr" sz="35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İLETİŞİMİN TEMEL KURALLARI(2)</a:t>
            </a:r>
            <a:endParaRPr sz="3500">
              <a:solidFill>
                <a:schemeClr val="dk2"/>
              </a:solidFill>
            </a:endParaRPr>
          </a:p>
        </p:txBody>
      </p:sp>
      <p:sp>
        <p:nvSpPr>
          <p:cNvPr id="276" name="Google Shape;276;p28"/>
          <p:cNvSpPr/>
          <p:nvPr/>
        </p:nvSpPr>
        <p:spPr>
          <a:xfrm>
            <a:off x="3419475" y="1653778"/>
            <a:ext cx="2232000" cy="1727400"/>
          </a:xfrm>
          <a:prstGeom prst="smileyFace">
            <a:avLst>
              <a:gd fmla="val 4653" name="adj"/>
            </a:avLst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8"/>
          <p:cNvSpPr txBox="1"/>
          <p:nvPr/>
        </p:nvSpPr>
        <p:spPr>
          <a:xfrm>
            <a:off x="3225850" y="1074378"/>
            <a:ext cx="2619300" cy="488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Yumuşak bir sesle ve 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acele etmeden konuşun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78" name="Google Shape;278;p28"/>
          <p:cNvSpPr txBox="1"/>
          <p:nvPr/>
        </p:nvSpPr>
        <p:spPr>
          <a:xfrm>
            <a:off x="6011851" y="1168000"/>
            <a:ext cx="2675100" cy="694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Yeri ve zamanı uygun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olduğunda şaka yapın ve 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gülümseyin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79" name="Google Shape;279;p28"/>
          <p:cNvSpPr txBox="1"/>
          <p:nvPr/>
        </p:nvSpPr>
        <p:spPr>
          <a:xfrm>
            <a:off x="6227350" y="1999850"/>
            <a:ext cx="2459700" cy="357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Göz teması kurun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80" name="Google Shape;280;p28"/>
          <p:cNvSpPr txBox="1"/>
          <p:nvPr/>
        </p:nvSpPr>
        <p:spPr>
          <a:xfrm>
            <a:off x="6011800" y="2621075"/>
            <a:ext cx="2761500" cy="488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Çocukla yüz yüze konuşun,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Gerekirse yere yanına oturun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81" name="Google Shape;281;p28"/>
          <p:cNvSpPr txBox="1"/>
          <p:nvPr/>
        </p:nvSpPr>
        <p:spPr>
          <a:xfrm>
            <a:off x="6011800" y="3194700"/>
            <a:ext cx="2761500" cy="388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Açık uçlu sorular sorun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82" name="Google Shape;282;p28"/>
          <p:cNvSpPr txBox="1"/>
          <p:nvPr/>
        </p:nvSpPr>
        <p:spPr>
          <a:xfrm>
            <a:off x="3272222" y="3758575"/>
            <a:ext cx="2379300" cy="488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Basit ve anlaşılır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bir dil kullanın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83" name="Google Shape;283;p28"/>
          <p:cNvSpPr txBox="1"/>
          <p:nvPr/>
        </p:nvSpPr>
        <p:spPr>
          <a:xfrm>
            <a:off x="5845152" y="3717025"/>
            <a:ext cx="2761500" cy="694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Etkileşime önem verin, uygun 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Olduğunda kişiye dokunun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ve sarılın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84" name="Google Shape;284;p28"/>
          <p:cNvSpPr txBox="1"/>
          <p:nvPr/>
        </p:nvSpPr>
        <p:spPr>
          <a:xfrm>
            <a:off x="539750" y="3760000"/>
            <a:ext cx="2448000" cy="488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Empatik,sabırlı ve 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kabul edici olun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85" name="Google Shape;285;p28"/>
          <p:cNvSpPr txBox="1"/>
          <p:nvPr/>
        </p:nvSpPr>
        <p:spPr>
          <a:xfrm>
            <a:off x="539762" y="3274222"/>
            <a:ext cx="2448000" cy="282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Geri bildirim verin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86" name="Google Shape;286;p28"/>
          <p:cNvSpPr txBox="1"/>
          <p:nvPr/>
        </p:nvSpPr>
        <p:spPr>
          <a:xfrm>
            <a:off x="395287" y="4624388"/>
            <a:ext cx="3456000" cy="388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87" name="Google Shape;287;p28"/>
          <p:cNvSpPr txBox="1"/>
          <p:nvPr/>
        </p:nvSpPr>
        <p:spPr>
          <a:xfrm>
            <a:off x="539750" y="2518175"/>
            <a:ext cx="2519400" cy="694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Dikkatli bir şekilde dinleyin ve dinlediğinizi davranışlarınızla belli edin</a:t>
            </a:r>
            <a:r>
              <a:rPr b="0" i="0" lang="tr" sz="1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88" name="Google Shape;288;p28"/>
          <p:cNvSpPr txBox="1"/>
          <p:nvPr/>
        </p:nvSpPr>
        <p:spPr>
          <a:xfrm>
            <a:off x="539750" y="1869281"/>
            <a:ext cx="2448000" cy="488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Daha iyi anlamak için sorular sorun	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289" name="Google Shape;289;p28"/>
          <p:cNvSpPr txBox="1"/>
          <p:nvPr/>
        </p:nvSpPr>
        <p:spPr>
          <a:xfrm>
            <a:off x="539750" y="1168003"/>
            <a:ext cx="2519400" cy="488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Gerçekçi ve belirli </a:t>
            </a:r>
            <a:endParaRPr sz="15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Önerilerde bulunun.</a:t>
            </a:r>
            <a:endParaRPr sz="15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9"/>
          <p:cNvSpPr txBox="1"/>
          <p:nvPr>
            <p:ph type="title"/>
          </p:nvPr>
        </p:nvSpPr>
        <p:spPr>
          <a:xfrm>
            <a:off x="819150" y="392400"/>
            <a:ext cx="75057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tr" sz="30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İLETİŞİM ENGELLERİ</a:t>
            </a:r>
            <a:endParaRPr sz="3000"/>
          </a:p>
        </p:txBody>
      </p:sp>
      <p:sp>
        <p:nvSpPr>
          <p:cNvPr id="295" name="Google Shape;295;p29"/>
          <p:cNvSpPr txBox="1"/>
          <p:nvPr>
            <p:ph idx="4294967295" type="body"/>
          </p:nvPr>
        </p:nvSpPr>
        <p:spPr>
          <a:xfrm>
            <a:off x="457200" y="1258901"/>
            <a:ext cx="8229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885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İletişimde hemen dinlemek anlamaya çalışma yerine hemen yargılamak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Tek bir olaydan giderek kişiyi tanıdığımızı düşünmek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Beklentilerimizin söylenileni yorumlamakta etkili olması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Kendimizi ifade etmekten kaçınmak, onun yerine anlaşılmayı beklemek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Konuştuğumuzda da herkesin bizim düşünce ve duygularımızı hemen anlayıp onaylaması ve paylaşması gerektiğine inanmak</a:t>
            </a:r>
            <a:endParaRPr sz="1800">
              <a:solidFill>
                <a:schemeClr val="dk2"/>
              </a:solidFill>
            </a:endParaRPr>
          </a:p>
          <a:p>
            <a:pPr indent="-349885" lvl="0" marL="342900" marR="0" rtl="0" algn="l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Kendi kişisel algımızı gerçekmiş gibi düşünmek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96" name="Google Shape;296;p29"/>
          <p:cNvSpPr txBox="1"/>
          <p:nvPr/>
        </p:nvSpPr>
        <p:spPr>
          <a:xfrm>
            <a:off x="5230800" y="4117302"/>
            <a:ext cx="3456000" cy="4806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0"/>
          <p:cNvSpPr txBox="1"/>
          <p:nvPr>
            <p:ph type="title"/>
          </p:nvPr>
        </p:nvSpPr>
        <p:spPr>
          <a:xfrm>
            <a:off x="830700" y="385200"/>
            <a:ext cx="5327100" cy="76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tr" sz="36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NEDEN DİNLEMEYİZ</a:t>
            </a:r>
            <a:r>
              <a:rPr b="0" i="0" lang="tr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?</a:t>
            </a:r>
            <a:endParaRPr/>
          </a:p>
        </p:txBody>
      </p:sp>
      <p:sp>
        <p:nvSpPr>
          <p:cNvPr id="302" name="Google Shape;302;p30"/>
          <p:cNvSpPr txBox="1"/>
          <p:nvPr>
            <p:ph idx="1" type="body"/>
          </p:nvPr>
        </p:nvSpPr>
        <p:spPr>
          <a:xfrm>
            <a:off x="830700" y="1064675"/>
            <a:ext cx="5046600" cy="32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885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Eğere karşımızdakinin ne söyleyeceğini biliyorsa</a:t>
            </a:r>
            <a:r>
              <a:rPr lang="tr" sz="1800"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 ( Bildiğimizi zannedersek) dinlemeyiz.</a:t>
            </a:r>
            <a:endParaRPr sz="1800"/>
          </a:p>
          <a:p>
            <a:pPr indent="-349885" lvl="0" marL="3429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Hoşumuza gitmeyen bir şeyi duymak istemeyiz.</a:t>
            </a:r>
            <a:endParaRPr sz="1800"/>
          </a:p>
          <a:p>
            <a:pPr indent="-349885" lvl="0" marL="3429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Hoşlanmadığımız bir insanın söylediklerini dinlemekte zorlanırız.</a:t>
            </a:r>
            <a:endParaRPr sz="1800"/>
          </a:p>
          <a:p>
            <a:pPr indent="-349885" lvl="0" marL="3429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Karşımızdaki daha sözüne başlar başlamaz cevap hazırlamaya başladığımız için ne dediğini duyamayız.</a:t>
            </a:r>
            <a:endParaRPr sz="1800"/>
          </a:p>
          <a:p>
            <a:pPr indent="-235584" lvl="0" marL="3429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30"/>
          <p:cNvSpPr txBox="1"/>
          <p:nvPr/>
        </p:nvSpPr>
        <p:spPr>
          <a:xfrm>
            <a:off x="5056000" y="4025503"/>
            <a:ext cx="3456000" cy="52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  <p:pic>
        <p:nvPicPr>
          <p:cNvPr id="304" name="Google Shape;304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3600" y="1028700"/>
            <a:ext cx="1393031" cy="29968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1"/>
          <p:cNvSpPr txBox="1"/>
          <p:nvPr>
            <p:ph type="title"/>
          </p:nvPr>
        </p:nvSpPr>
        <p:spPr>
          <a:xfrm>
            <a:off x="830700" y="464325"/>
            <a:ext cx="6291000" cy="7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tr" sz="36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NASIL DAHA İYİ DİNLERİZ</a:t>
            </a:r>
            <a:r>
              <a:rPr b="0" i="0" lang="tr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?</a:t>
            </a:r>
            <a:endParaRPr/>
          </a:p>
        </p:txBody>
      </p:sp>
      <p:sp>
        <p:nvSpPr>
          <p:cNvPr id="310" name="Google Shape;310;p31"/>
          <p:cNvSpPr txBox="1"/>
          <p:nvPr>
            <p:ph idx="1" type="body"/>
          </p:nvPr>
        </p:nvSpPr>
        <p:spPr>
          <a:xfrm>
            <a:off x="3114875" y="1158175"/>
            <a:ext cx="5129100" cy="27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885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Konuş</a:t>
            </a:r>
            <a:r>
              <a:rPr lang="tr" sz="1800">
                <a:latin typeface="Arial"/>
                <a:ea typeface="Arial"/>
                <a:cs typeface="Arial"/>
                <a:sym typeface="Arial"/>
              </a:rPr>
              <a:t>urken dinleyemezsiniz, konuşmayı kesin ve dinlemeye istekli olun.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9885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lang="tr" sz="1800">
                <a:latin typeface="Arial"/>
                <a:ea typeface="Arial"/>
                <a:cs typeface="Arial"/>
                <a:sym typeface="Arial"/>
              </a:rPr>
              <a:t>Kendinizi konuşanın yerine koyun.Onun bakış açısını, tutumlarını, değerlerini ve yaşını göz önüne alarak anlamaya çalışın.</a:t>
            </a:r>
            <a:endParaRPr sz="1800"/>
          </a:p>
          <a:p>
            <a:pPr indent="-349885" lvl="0" marL="3429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lang="tr" sz="1800">
                <a:latin typeface="Arial"/>
                <a:ea typeface="Arial"/>
                <a:cs typeface="Arial"/>
                <a:sym typeface="Arial"/>
              </a:rPr>
              <a:t>Onu daha iyi anlamak için sorular sorun.</a:t>
            </a:r>
            <a:endParaRPr sz="1800"/>
          </a:p>
          <a:p>
            <a:pPr indent="-349885" lvl="0" marL="3429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lang="tr" sz="1800">
                <a:latin typeface="Arial"/>
                <a:ea typeface="Arial"/>
                <a:cs typeface="Arial"/>
                <a:sym typeface="Arial"/>
              </a:rPr>
              <a:t>Dikkatinizi konuşulana verip, duygularınızı kontrol etmeye çalışın.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1"/>
          <p:cNvSpPr txBox="1"/>
          <p:nvPr/>
        </p:nvSpPr>
        <p:spPr>
          <a:xfrm>
            <a:off x="4539900" y="4084878"/>
            <a:ext cx="3456000" cy="4689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  <p:pic>
        <p:nvPicPr>
          <p:cNvPr id="312" name="Google Shape;312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1257300"/>
            <a:ext cx="2083593" cy="25515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2"/>
          <p:cNvSpPr txBox="1"/>
          <p:nvPr>
            <p:ph type="title"/>
          </p:nvPr>
        </p:nvSpPr>
        <p:spPr>
          <a:xfrm>
            <a:off x="819150" y="478725"/>
            <a:ext cx="77055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Garamond"/>
              <a:buNone/>
            </a:pPr>
            <a:r>
              <a:rPr b="0" i="0" lang="tr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TRAVMATİK OLAYLARLA BAŞAÇIKMA:</a:t>
            </a:r>
            <a:r>
              <a:rPr b="0" i="0" lang="tr" sz="38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</a:t>
            </a:r>
            <a:br>
              <a:rPr b="0" i="0" lang="tr" sz="38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</a:br>
            <a:endParaRPr/>
          </a:p>
        </p:txBody>
      </p:sp>
      <p:sp>
        <p:nvSpPr>
          <p:cNvPr id="318" name="Google Shape;318;p32"/>
          <p:cNvSpPr txBox="1"/>
          <p:nvPr>
            <p:ph idx="2" type="body"/>
          </p:nvPr>
        </p:nvSpPr>
        <p:spPr>
          <a:xfrm>
            <a:off x="819150" y="1632975"/>
            <a:ext cx="6000600" cy="30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3375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Stres yaratan durumun varlığını kabul etme</a:t>
            </a:r>
            <a:endParaRPr sz="1800"/>
          </a:p>
          <a:p>
            <a:pPr indent="-3333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Sorunları hep birlikte uğraşarak çözme</a:t>
            </a:r>
            <a:endParaRPr sz="1800"/>
          </a:p>
          <a:p>
            <a:pPr indent="-3333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Yaşamla ilgili yeni ve olumlu bir bakış açısı geliştirme</a:t>
            </a:r>
            <a:endParaRPr sz="1800"/>
          </a:p>
          <a:p>
            <a:pPr indent="-3333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Aile içinde birlik ve şefkatin olması</a:t>
            </a:r>
            <a:endParaRPr sz="1800"/>
          </a:p>
          <a:p>
            <a:pPr indent="-3333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Aile içinde açık ve etkili iletişim</a:t>
            </a:r>
            <a:endParaRPr sz="1800"/>
          </a:p>
          <a:p>
            <a:pPr indent="-3333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 Aile içi rol beklentilerde esneklik olması</a:t>
            </a:r>
            <a:endParaRPr sz="1800"/>
          </a:p>
          <a:p>
            <a:pPr indent="-3333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Aile ortamının güven verici olması</a:t>
            </a:r>
            <a:endParaRPr sz="1800"/>
          </a:p>
        </p:txBody>
      </p:sp>
      <p:sp>
        <p:nvSpPr>
          <p:cNvPr id="319" name="Google Shape;319;p32"/>
          <p:cNvSpPr txBox="1"/>
          <p:nvPr/>
        </p:nvSpPr>
        <p:spPr>
          <a:xfrm>
            <a:off x="5100450" y="4208327"/>
            <a:ext cx="3456000" cy="4698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  <p:sp>
        <p:nvSpPr>
          <p:cNvPr id="320" name="Google Shape;320;p32"/>
          <p:cNvSpPr txBox="1"/>
          <p:nvPr>
            <p:ph idx="1" type="subTitle"/>
          </p:nvPr>
        </p:nvSpPr>
        <p:spPr>
          <a:xfrm>
            <a:off x="819150" y="1126250"/>
            <a:ext cx="58599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Garamond"/>
              <a:buNone/>
            </a:pPr>
            <a:r>
              <a:rPr b="1" i="1" lang="tr" sz="24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AİLELERE ÖNERİLER</a:t>
            </a:r>
            <a:endParaRPr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3"/>
          <p:cNvSpPr txBox="1"/>
          <p:nvPr>
            <p:ph type="title"/>
          </p:nvPr>
        </p:nvSpPr>
        <p:spPr>
          <a:xfrm>
            <a:off x="819150" y="457150"/>
            <a:ext cx="70149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aramond"/>
              <a:buNone/>
            </a:pPr>
            <a:r>
              <a:rPr b="0" i="0" lang="tr" sz="26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TRAVMATİK OLAYLARA DAYANIKLI BİREYLERİN ÖZELLİKLERİ</a:t>
            </a:r>
            <a:endParaRPr sz="2600"/>
          </a:p>
        </p:txBody>
      </p:sp>
      <p:sp>
        <p:nvSpPr>
          <p:cNvPr id="326" name="Google Shape;326;p33"/>
          <p:cNvSpPr txBox="1"/>
          <p:nvPr>
            <p:ph idx="2" type="body"/>
          </p:nvPr>
        </p:nvSpPr>
        <p:spPr>
          <a:xfrm>
            <a:off x="819150" y="1260175"/>
            <a:ext cx="7777200" cy="3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70522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Kendine ve örseleyici yaşam olaylarıyla başa çıkma gücüne güven</a:t>
            </a:r>
            <a:endParaRPr sz="1800"/>
          </a:p>
          <a:p>
            <a:pPr indent="-370522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Bağımsız düşünebilme ve davranabilme</a:t>
            </a:r>
            <a:endParaRPr sz="1800"/>
          </a:p>
          <a:p>
            <a:pPr indent="-370522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Başkalarıyla almaya ve vermeye dayalı olumlu ilişkilere kurabilme</a:t>
            </a:r>
            <a:endParaRPr sz="1800"/>
          </a:p>
          <a:p>
            <a:pPr indent="-370522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Bireysel disiplin ve sorumluluk duygusuna sahip olma</a:t>
            </a:r>
            <a:endParaRPr sz="1800"/>
          </a:p>
          <a:p>
            <a:pPr indent="-370522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Açık fikirlilik ve esneklik</a:t>
            </a:r>
            <a:endParaRPr sz="1800"/>
          </a:p>
          <a:p>
            <a:pPr indent="-370522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Kendisinin ve başkalarının duygu ve düşüncelerini tanıma anlayabilme</a:t>
            </a:r>
            <a:endParaRPr sz="1800"/>
          </a:p>
          <a:p>
            <a:pPr indent="-370522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Bu duyguları başkalarına iletebilme</a:t>
            </a:r>
            <a:endParaRPr sz="1800"/>
          </a:p>
          <a:p>
            <a:pPr indent="-370522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Stres verici olaylara karşı tolerans</a:t>
            </a:r>
            <a:endParaRPr sz="1800"/>
          </a:p>
          <a:p>
            <a:pPr indent="-370522" lvl="0" marL="3429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Yaşama anlam verecek bir yaşam amacı ve felsefesine sahip olma</a:t>
            </a:r>
            <a:endParaRPr sz="1800"/>
          </a:p>
        </p:txBody>
      </p:sp>
      <p:sp>
        <p:nvSpPr>
          <p:cNvPr id="327" name="Google Shape;327;p33"/>
          <p:cNvSpPr txBox="1"/>
          <p:nvPr/>
        </p:nvSpPr>
        <p:spPr>
          <a:xfrm>
            <a:off x="5140350" y="4191777"/>
            <a:ext cx="3456000" cy="484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6"/>
          <p:cNvSpPr txBox="1"/>
          <p:nvPr>
            <p:ph type="title"/>
          </p:nvPr>
        </p:nvSpPr>
        <p:spPr>
          <a:xfrm>
            <a:off x="819150" y="4863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aramond"/>
              <a:buNone/>
            </a:pPr>
            <a:r>
              <a:rPr lang="tr" sz="2500">
                <a:solidFill>
                  <a:schemeClr val="accent2"/>
                </a:solidFill>
                <a:latin typeface="Garamond"/>
                <a:ea typeface="Garamond"/>
                <a:cs typeface="Garamond"/>
                <a:sym typeface="Garamond"/>
              </a:rPr>
              <a:t>PSİKOEĞİTİM PROGRAMININ AMAÇLARI</a:t>
            </a:r>
            <a:endParaRPr sz="2500">
              <a:solidFill>
                <a:schemeClr val="accent2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6"/>
          <p:cNvSpPr txBox="1"/>
          <p:nvPr>
            <p:ph idx="1" type="body"/>
          </p:nvPr>
        </p:nvSpPr>
        <p:spPr>
          <a:xfrm>
            <a:off x="644850" y="1043650"/>
            <a:ext cx="7680000" cy="368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4F5C"/>
              </a:buClr>
              <a:buSzPts val="1600"/>
              <a:buFont typeface="Arial"/>
              <a:buAutoNum type="arabicPeriod"/>
            </a:pPr>
            <a:r>
              <a:rPr lang="tr" sz="1600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tr" sz="1500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ravmatik olayların normal psikolojik etkileri hakkında öğretmenler, ana-babalar ve çocukları bilgilendirmek ve onların bu konuya ilişkin anlayışlarını geliştirmek.</a:t>
            </a:r>
            <a:endParaRPr sz="1500">
              <a:solidFill>
                <a:srgbClr val="134F5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134F5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4F5C"/>
              </a:buClr>
              <a:buSzPts val="1500"/>
              <a:buFont typeface="Arial"/>
              <a:buAutoNum type="arabicPeriod"/>
            </a:pPr>
            <a:r>
              <a:rPr lang="tr" sz="1500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Çocuklar, ana-babalar ve öğretmenleri bilgilendirerek kendi tepkilerini anlama ve paylaşma olanağı vermek, tepkilerinin doğal olduğunu göstermek ve normalleştirmek.</a:t>
            </a:r>
            <a:endParaRPr sz="1500">
              <a:solidFill>
                <a:srgbClr val="134F5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134F5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4F5C"/>
              </a:buClr>
              <a:buSzPts val="1500"/>
              <a:buFont typeface="Arial"/>
              <a:buAutoNum type="arabicPeriod"/>
            </a:pPr>
            <a:r>
              <a:rPr lang="tr" sz="1500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Okul sistemi ile aileler arasında yaşantıların paylaşılmasını sağlamak,böylece iki sistem arasındaki iletişim kurmak ve sağlamlaştırmak</a:t>
            </a:r>
            <a:endParaRPr sz="1500">
              <a:solidFill>
                <a:srgbClr val="134F5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134F5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4F5C"/>
              </a:buClr>
              <a:buSzPts val="1500"/>
              <a:buFont typeface="Arial"/>
              <a:buAutoNum type="arabicPeriod"/>
            </a:pPr>
            <a:r>
              <a:rPr lang="tr" sz="1500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Olumlu başa çıkma yöntemlerini vurgulayarak bunların gerektiğinde kullanılmalarını sağlamak .</a:t>
            </a:r>
            <a:endParaRPr sz="1500">
              <a:solidFill>
                <a:srgbClr val="134F5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134F5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4F5C"/>
              </a:buClr>
              <a:buSzPts val="1500"/>
              <a:buFont typeface="Arial"/>
              <a:buAutoNum type="arabicPeriod"/>
            </a:pPr>
            <a:r>
              <a:rPr lang="tr" sz="1500">
                <a:solidFill>
                  <a:srgbClr val="134F5C"/>
                </a:solidFill>
                <a:latin typeface="Arial"/>
                <a:ea typeface="Arial"/>
                <a:cs typeface="Arial"/>
                <a:sym typeface="Arial"/>
              </a:rPr>
              <a:t>Çocukların tepkilerinin normale dönmesini sağlamaya uygun bir ortam oluşturarak onların öğrenme ve gelişme kapasitelerini arttırmak.</a:t>
            </a:r>
            <a:endParaRPr sz="15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4"/>
          <p:cNvSpPr txBox="1"/>
          <p:nvPr>
            <p:ph type="title"/>
          </p:nvPr>
        </p:nvSpPr>
        <p:spPr>
          <a:xfrm>
            <a:off x="819150" y="413975"/>
            <a:ext cx="64242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Garamond"/>
              <a:buNone/>
            </a:pPr>
            <a:r>
              <a:rPr b="0" i="0" lang="tr" sz="26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Travmatik Olaylara Karşı  Dayanıklı Çocuklar Yetiştirmek İçin Neler Yapılabilir?</a:t>
            </a:r>
            <a:endParaRPr sz="2600"/>
          </a:p>
        </p:txBody>
      </p:sp>
      <p:sp>
        <p:nvSpPr>
          <p:cNvPr id="333" name="Google Shape;333;p34"/>
          <p:cNvSpPr txBox="1"/>
          <p:nvPr>
            <p:ph idx="2" type="body"/>
          </p:nvPr>
        </p:nvSpPr>
        <p:spPr>
          <a:xfrm>
            <a:off x="876700" y="1301850"/>
            <a:ext cx="5859900" cy="25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885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Çocuğa ait olma, sevilme ve güven duygusu aşılayın</a:t>
            </a:r>
            <a:endParaRPr sz="1800"/>
          </a:p>
          <a:p>
            <a:pPr indent="-235584" lvl="0" marL="3429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9885" lvl="0" marL="3429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Kendine güven ve öz kontrol duygusu geliştirin</a:t>
            </a:r>
            <a:endParaRPr sz="1800"/>
          </a:p>
          <a:p>
            <a:pPr indent="-235584" lvl="0" marL="3429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9885" lvl="0" marL="3429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Tutarlı disiplin uygulayın</a:t>
            </a:r>
            <a:endParaRPr sz="1800"/>
          </a:p>
          <a:p>
            <a:pPr indent="-235584" lvl="0" marL="3429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9885" lvl="0" marL="3429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Problem çözme ve sosyal becerilerini geliştirin.</a:t>
            </a:r>
            <a:endParaRPr sz="1800"/>
          </a:p>
        </p:txBody>
      </p:sp>
      <p:sp>
        <p:nvSpPr>
          <p:cNvPr id="334" name="Google Shape;334;p34"/>
          <p:cNvSpPr txBox="1"/>
          <p:nvPr/>
        </p:nvSpPr>
        <p:spPr>
          <a:xfrm>
            <a:off x="4830975" y="3901075"/>
            <a:ext cx="3456000" cy="480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5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Garamond"/>
              <a:buNone/>
            </a:pPr>
            <a:r>
              <a:rPr lang="tr" sz="50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k</a:t>
            </a:r>
            <a:r>
              <a:rPr b="0" i="0" lang="tr" sz="50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atılımınız için  </a:t>
            </a:r>
            <a:r>
              <a:rPr lang="tr" sz="50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</a:t>
            </a:r>
            <a:r>
              <a:rPr b="0" i="0" lang="tr" sz="50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eşekkürler...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"/>
          <p:cNvSpPr txBox="1"/>
          <p:nvPr>
            <p:ph type="title"/>
          </p:nvPr>
        </p:nvSpPr>
        <p:spPr>
          <a:xfrm>
            <a:off x="1404275" y="72425"/>
            <a:ext cx="6950700" cy="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tr" sz="3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Psikoeğ</a:t>
            </a:r>
            <a:r>
              <a:rPr b="0" i="0" lang="tr" sz="30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itim Programının Uygulama Şeması</a:t>
            </a:r>
            <a:endParaRPr sz="3000"/>
          </a:p>
        </p:txBody>
      </p:sp>
      <p:sp>
        <p:nvSpPr>
          <p:cNvPr id="155" name="Google Shape;155;p17"/>
          <p:cNvSpPr txBox="1"/>
          <p:nvPr/>
        </p:nvSpPr>
        <p:spPr>
          <a:xfrm>
            <a:off x="5184725" y="4596953"/>
            <a:ext cx="3456000" cy="488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  <p:cxnSp>
        <p:nvCxnSpPr>
          <p:cNvPr id="156" name="Google Shape;156;p17"/>
          <p:cNvCxnSpPr/>
          <p:nvPr/>
        </p:nvCxnSpPr>
        <p:spPr>
          <a:xfrm>
            <a:off x="3276600" y="1221581"/>
            <a:ext cx="0" cy="325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57" name="Google Shape;157;p17"/>
          <p:cNvSpPr txBox="1"/>
          <p:nvPr/>
        </p:nvSpPr>
        <p:spPr>
          <a:xfrm>
            <a:off x="755650" y="1545425"/>
            <a:ext cx="5759400" cy="755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tr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İl Proje Ekibi</a:t>
            </a:r>
            <a:endParaRPr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(İl Milli Eğitim Müdürü,Şube Müdürü,RAM Müdürü ve </a:t>
            </a:r>
            <a:endParaRPr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Rehberlik ve Danışmanlık Hizmetleri Bölüm Başkanı</a:t>
            </a:r>
            <a:endParaRPr sz="1600"/>
          </a:p>
        </p:txBody>
      </p:sp>
      <p:sp>
        <p:nvSpPr>
          <p:cNvPr id="158" name="Google Shape;158;p17"/>
          <p:cNvSpPr txBox="1"/>
          <p:nvPr/>
        </p:nvSpPr>
        <p:spPr>
          <a:xfrm>
            <a:off x="1042987" y="844153"/>
            <a:ext cx="4456200" cy="350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tr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Milli Eğitim Bakanlığı/UNICEF</a:t>
            </a:r>
            <a:endParaRPr/>
          </a:p>
        </p:txBody>
      </p:sp>
      <p:cxnSp>
        <p:nvCxnSpPr>
          <p:cNvPr id="159" name="Google Shape;159;p17"/>
          <p:cNvCxnSpPr/>
          <p:nvPr/>
        </p:nvCxnSpPr>
        <p:spPr>
          <a:xfrm>
            <a:off x="3271075" y="2315275"/>
            <a:ext cx="0" cy="323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60" name="Google Shape;160;p17"/>
          <p:cNvSpPr txBox="1"/>
          <p:nvPr/>
        </p:nvSpPr>
        <p:spPr>
          <a:xfrm>
            <a:off x="2124075" y="3112294"/>
            <a:ext cx="647700" cy="2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7"/>
          <p:cNvSpPr txBox="1"/>
          <p:nvPr/>
        </p:nvSpPr>
        <p:spPr>
          <a:xfrm>
            <a:off x="1116000" y="2638975"/>
            <a:ext cx="3527400" cy="581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Psikolojik Danışmanlar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(Rehber öğretmenler)</a:t>
            </a:r>
            <a:endParaRPr/>
          </a:p>
        </p:txBody>
      </p:sp>
      <p:sp>
        <p:nvSpPr>
          <p:cNvPr id="162" name="Google Shape;162;p17"/>
          <p:cNvSpPr txBox="1"/>
          <p:nvPr/>
        </p:nvSpPr>
        <p:spPr>
          <a:xfrm>
            <a:off x="5435600" y="2950369"/>
            <a:ext cx="184200" cy="2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7"/>
          <p:cNvSpPr txBox="1"/>
          <p:nvPr/>
        </p:nvSpPr>
        <p:spPr>
          <a:xfrm>
            <a:off x="5940425" y="2571750"/>
            <a:ext cx="1944600" cy="488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tr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Uzman Ekip</a:t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4" name="Google Shape;164;p17"/>
          <p:cNvCxnSpPr/>
          <p:nvPr/>
        </p:nvCxnSpPr>
        <p:spPr>
          <a:xfrm rot="10800000">
            <a:off x="4643399" y="2895600"/>
            <a:ext cx="1224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65" name="Google Shape;165;p17"/>
          <p:cNvSpPr txBox="1"/>
          <p:nvPr/>
        </p:nvSpPr>
        <p:spPr>
          <a:xfrm>
            <a:off x="900112" y="3381375"/>
            <a:ext cx="1590600" cy="282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tr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Okul Ekipleri</a:t>
            </a:r>
            <a:endParaRPr/>
          </a:p>
        </p:txBody>
      </p:sp>
      <p:sp>
        <p:nvSpPr>
          <p:cNvPr id="166" name="Google Shape;166;p17"/>
          <p:cNvSpPr txBox="1"/>
          <p:nvPr/>
        </p:nvSpPr>
        <p:spPr>
          <a:xfrm>
            <a:off x="2555875" y="3759994"/>
            <a:ext cx="1552500" cy="282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tr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Öğretmenler</a:t>
            </a:r>
            <a:endParaRPr/>
          </a:p>
        </p:txBody>
      </p:sp>
      <p:sp>
        <p:nvSpPr>
          <p:cNvPr id="167" name="Google Shape;167;p17"/>
          <p:cNvSpPr txBox="1"/>
          <p:nvPr/>
        </p:nvSpPr>
        <p:spPr>
          <a:xfrm>
            <a:off x="3419475" y="4407706"/>
            <a:ext cx="1514400" cy="389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tr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Ana-babalar</a:t>
            </a:r>
            <a:endParaRPr/>
          </a:p>
        </p:txBody>
      </p:sp>
      <p:sp>
        <p:nvSpPr>
          <p:cNvPr id="168" name="Google Shape;168;p17"/>
          <p:cNvSpPr txBox="1"/>
          <p:nvPr/>
        </p:nvSpPr>
        <p:spPr>
          <a:xfrm>
            <a:off x="539750" y="4407688"/>
            <a:ext cx="1657500" cy="282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tr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Öğrenciler</a:t>
            </a:r>
            <a:endParaRPr/>
          </a:p>
        </p:txBody>
      </p:sp>
      <p:cxnSp>
        <p:nvCxnSpPr>
          <p:cNvPr id="169" name="Google Shape;169;p17"/>
          <p:cNvCxnSpPr/>
          <p:nvPr/>
        </p:nvCxnSpPr>
        <p:spPr>
          <a:xfrm>
            <a:off x="3175925" y="3259125"/>
            <a:ext cx="5100" cy="526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70" name="Google Shape;170;p17"/>
          <p:cNvCxnSpPr/>
          <p:nvPr/>
        </p:nvCxnSpPr>
        <p:spPr>
          <a:xfrm>
            <a:off x="1619250" y="3057525"/>
            <a:ext cx="0" cy="323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71" name="Google Shape;171;p17"/>
          <p:cNvCxnSpPr/>
          <p:nvPr/>
        </p:nvCxnSpPr>
        <p:spPr>
          <a:xfrm rot="10800000">
            <a:off x="1619187" y="3868340"/>
            <a:ext cx="9351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2" name="Google Shape;172;p17"/>
          <p:cNvCxnSpPr/>
          <p:nvPr/>
        </p:nvCxnSpPr>
        <p:spPr>
          <a:xfrm>
            <a:off x="1619250" y="3868340"/>
            <a:ext cx="0" cy="377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73" name="Google Shape;173;p17"/>
          <p:cNvCxnSpPr/>
          <p:nvPr/>
        </p:nvCxnSpPr>
        <p:spPr>
          <a:xfrm>
            <a:off x="3635375" y="4083844"/>
            <a:ext cx="0" cy="216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74" name="Google Shape;174;p17"/>
          <p:cNvCxnSpPr/>
          <p:nvPr/>
        </p:nvCxnSpPr>
        <p:spPr>
          <a:xfrm>
            <a:off x="4433225" y="3237825"/>
            <a:ext cx="2400" cy="1116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75" name="Google Shape;175;p17"/>
          <p:cNvCxnSpPr/>
          <p:nvPr/>
        </p:nvCxnSpPr>
        <p:spPr>
          <a:xfrm rot="10800000">
            <a:off x="5003850" y="4407694"/>
            <a:ext cx="25209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57150" rotWithShape="0" algn="bl" dir="5400000" dist="19050">
              <a:srgbClr val="0C343D"/>
            </a:outerShdw>
            <a:reflection blurRad="0" dir="5400000" dist="38100" endA="0" endPos="30000" fadeDir="5400012" kx="0" rotWithShape="0" algn="bl" stPos="0" sy="-100000" ky="0"/>
          </a:effectLst>
        </p:spPr>
      </p:cxnSp>
      <p:cxnSp>
        <p:nvCxnSpPr>
          <p:cNvPr id="176" name="Google Shape;176;p17"/>
          <p:cNvCxnSpPr/>
          <p:nvPr/>
        </p:nvCxnSpPr>
        <p:spPr>
          <a:xfrm>
            <a:off x="7524750" y="3057525"/>
            <a:ext cx="0" cy="1296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57150" rotWithShape="0" algn="bl" dir="5400000" dist="19050">
              <a:schemeClr val="dk2"/>
            </a:outerShdw>
          </a:effectLst>
        </p:spPr>
      </p:cxnSp>
      <p:cxnSp>
        <p:nvCxnSpPr>
          <p:cNvPr id="177" name="Google Shape;177;p17"/>
          <p:cNvCxnSpPr/>
          <p:nvPr/>
        </p:nvCxnSpPr>
        <p:spPr>
          <a:xfrm>
            <a:off x="6227762" y="3057525"/>
            <a:ext cx="0" cy="8109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8" name="Google Shape;178;p17"/>
          <p:cNvCxnSpPr/>
          <p:nvPr/>
        </p:nvCxnSpPr>
        <p:spPr>
          <a:xfrm rot="10800000">
            <a:off x="4140062" y="3868340"/>
            <a:ext cx="20877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79" name="Google Shape;179;p17"/>
          <p:cNvCxnSpPr/>
          <p:nvPr/>
        </p:nvCxnSpPr>
        <p:spPr>
          <a:xfrm rot="10800000">
            <a:off x="684212" y="2895597"/>
            <a:ext cx="4317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0" name="Google Shape;180;p17"/>
          <p:cNvCxnSpPr/>
          <p:nvPr/>
        </p:nvCxnSpPr>
        <p:spPr>
          <a:xfrm>
            <a:off x="692362" y="2895600"/>
            <a:ext cx="0" cy="1350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8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tr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Toplantımızdaki amacımız;</a:t>
            </a:r>
            <a:endParaRPr/>
          </a:p>
        </p:txBody>
      </p:sp>
      <p:sp>
        <p:nvSpPr>
          <p:cNvPr id="186" name="Google Shape;186;p18"/>
          <p:cNvSpPr txBox="1"/>
          <p:nvPr>
            <p:ph idx="2" type="body"/>
          </p:nvPr>
        </p:nvSpPr>
        <p:spPr>
          <a:xfrm>
            <a:off x="819150" y="1810575"/>
            <a:ext cx="7557300" cy="27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6075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■"/>
            </a:pPr>
            <a:r>
              <a:rPr b="0" i="0" lang="tr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Travmatik yaşantılar, etkileri ve neler yapılabileceği hakkında bilgilendirmek</a:t>
            </a:r>
            <a:endParaRPr sz="2000">
              <a:solidFill>
                <a:schemeClr val="dk2"/>
              </a:solidFill>
            </a:endParaRPr>
          </a:p>
          <a:p>
            <a:pPr indent="-3460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■"/>
            </a:pPr>
            <a:r>
              <a:rPr b="0" i="0" lang="tr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Böyle bir yaşantı geçiren çocuğun toparlanması konusunda ailenin önemini vurgulamak</a:t>
            </a:r>
            <a:endParaRPr sz="2000">
              <a:solidFill>
                <a:schemeClr val="dk2"/>
              </a:solidFill>
            </a:endParaRPr>
          </a:p>
          <a:p>
            <a:pPr indent="-3460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■"/>
            </a:pPr>
            <a:r>
              <a:rPr b="0" i="0" lang="tr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Ailelerin sahip oldukları olumlu başa çıkma yöntemlerini fark etmelerini sağlamak ve bu yöntemleri zenginleştirmek.</a:t>
            </a:r>
            <a:endParaRPr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"/>
          <p:cNvSpPr txBox="1"/>
          <p:nvPr>
            <p:ph type="title"/>
          </p:nvPr>
        </p:nvSpPr>
        <p:spPr>
          <a:xfrm>
            <a:off x="742975" y="845600"/>
            <a:ext cx="75819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tr" sz="2300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Trafi</a:t>
            </a:r>
            <a:r>
              <a:rPr lang="tr" sz="23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k Kazası</a:t>
            </a:r>
            <a:r>
              <a:rPr b="0" i="0" lang="tr" sz="2300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/ Bir </a:t>
            </a:r>
            <a:r>
              <a:rPr lang="tr" sz="23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Y</a:t>
            </a:r>
            <a:r>
              <a:rPr b="0" i="0" lang="tr" sz="2300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akınının</a:t>
            </a:r>
            <a:r>
              <a:rPr lang="tr" sz="23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Kaybı</a:t>
            </a:r>
            <a:r>
              <a:rPr b="0" i="0" lang="tr" sz="2300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/ Şiddet  / Doğal  </a:t>
            </a:r>
            <a:r>
              <a:rPr lang="tr" sz="23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Afetler</a:t>
            </a:r>
            <a:r>
              <a:rPr b="0" i="0" lang="tr" sz="2300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   </a:t>
            </a:r>
            <a:r>
              <a:rPr b="0" i="0" lang="tr" sz="2400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                   </a:t>
            </a:r>
            <a:endParaRPr sz="2400">
              <a:solidFill>
                <a:schemeClr val="dk2"/>
              </a:solidFill>
            </a:endParaRPr>
          </a:p>
        </p:txBody>
      </p:sp>
      <p:sp>
        <p:nvSpPr>
          <p:cNvPr id="192" name="Google Shape;192;p19"/>
          <p:cNvSpPr txBox="1"/>
          <p:nvPr>
            <p:ph idx="4294967295" type="body"/>
          </p:nvPr>
        </p:nvSpPr>
        <p:spPr>
          <a:xfrm>
            <a:off x="898100" y="2193125"/>
            <a:ext cx="7258200" cy="480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Dot"/>
            <a:miter lim="524288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None/>
            </a:pPr>
            <a:r>
              <a:rPr b="1" i="0" lang="tr" sz="2600" cap="none" strike="noStrike">
                <a:latin typeface="Arial"/>
                <a:ea typeface="Arial"/>
                <a:cs typeface="Arial"/>
                <a:sym typeface="Arial"/>
              </a:rPr>
              <a:t>Ani Yaşanan,Yaşamı Tehdit Edici Olaylar</a:t>
            </a:r>
            <a:endParaRPr/>
          </a:p>
        </p:txBody>
      </p:sp>
      <p:sp>
        <p:nvSpPr>
          <p:cNvPr id="193" name="Google Shape;193;p19"/>
          <p:cNvSpPr txBox="1"/>
          <p:nvPr/>
        </p:nvSpPr>
        <p:spPr>
          <a:xfrm>
            <a:off x="5122125" y="4379477"/>
            <a:ext cx="3456000" cy="4809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94" name="Google Shape;194;p19"/>
          <p:cNvSpPr/>
          <p:nvPr/>
        </p:nvSpPr>
        <p:spPr>
          <a:xfrm>
            <a:off x="1453687" y="1598828"/>
            <a:ext cx="288900" cy="594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9"/>
          <p:cNvSpPr/>
          <p:nvPr/>
        </p:nvSpPr>
        <p:spPr>
          <a:xfrm>
            <a:off x="3779775" y="1598828"/>
            <a:ext cx="287400" cy="594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9"/>
          <p:cNvSpPr/>
          <p:nvPr/>
        </p:nvSpPr>
        <p:spPr>
          <a:xfrm>
            <a:off x="5502037" y="1598828"/>
            <a:ext cx="288900" cy="594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9"/>
          <p:cNvSpPr/>
          <p:nvPr/>
        </p:nvSpPr>
        <p:spPr>
          <a:xfrm>
            <a:off x="7092625" y="1598828"/>
            <a:ext cx="288900" cy="594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9"/>
          <p:cNvSpPr/>
          <p:nvPr/>
        </p:nvSpPr>
        <p:spPr>
          <a:xfrm>
            <a:off x="4318887" y="2634006"/>
            <a:ext cx="288900" cy="647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9"/>
          <p:cNvSpPr txBox="1"/>
          <p:nvPr/>
        </p:nvSpPr>
        <p:spPr>
          <a:xfrm>
            <a:off x="3275925" y="3164469"/>
            <a:ext cx="23748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1" i="0" lang="tr" sz="3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TRAVMA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00" name="Google Shape;200;p19"/>
          <p:cNvSpPr/>
          <p:nvPr/>
        </p:nvSpPr>
        <p:spPr>
          <a:xfrm>
            <a:off x="4067175" y="3975497"/>
            <a:ext cx="792300" cy="578700"/>
          </a:xfrm>
          <a:prstGeom prst="smileyFace">
            <a:avLst>
              <a:gd fmla="val -4653" name="adj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0"/>
          <p:cNvSpPr txBox="1"/>
          <p:nvPr>
            <p:ph type="title"/>
          </p:nvPr>
        </p:nvSpPr>
        <p:spPr>
          <a:xfrm>
            <a:off x="900800" y="453725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Garamond"/>
              <a:buNone/>
            </a:pPr>
            <a:r>
              <a:rPr b="0" i="0" lang="tr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TRAVMA SONRASI STRES TEPKİLERİ</a:t>
            </a:r>
            <a:endParaRPr/>
          </a:p>
        </p:txBody>
      </p:sp>
      <p:sp>
        <p:nvSpPr>
          <p:cNvPr id="206" name="Google Shape;206;p20"/>
          <p:cNvSpPr txBox="1"/>
          <p:nvPr>
            <p:ph idx="4294967295" type="body"/>
          </p:nvPr>
        </p:nvSpPr>
        <p:spPr>
          <a:xfrm>
            <a:off x="457200" y="1113234"/>
            <a:ext cx="8229600" cy="33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rPr b="0" i="0" lang="tr" sz="1800" u="none" cap="none" strike="noStrike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 	</a:t>
            </a:r>
            <a:r>
              <a:rPr b="0" i="0" lang="tr" sz="2400" u="none" cap="none" strike="noStrike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Travma sonrası stres tepkilerini üç ana grupta toplamak mümkündür:</a:t>
            </a:r>
            <a:endParaRPr b="0" i="0" sz="2400" u="none" cap="none" strike="noStrike">
              <a:solidFill>
                <a:srgbClr val="99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sz="2400">
              <a:solidFill>
                <a:srgbClr val="99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14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Noto Sans Symbols"/>
              <a:buChar char="■"/>
            </a:pPr>
            <a:r>
              <a:rPr b="0" i="0" lang="tr" sz="2400" u="none" cap="none" strike="noStrike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İstenmeden akla gelen düşünce ve görüntüler</a:t>
            </a:r>
            <a:endParaRPr sz="2400">
              <a:solidFill>
                <a:srgbClr val="990000"/>
              </a:solidFill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1000" u="none" cap="none" strike="noStrike">
              <a:solidFill>
                <a:srgbClr val="99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14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Noto Sans Symbols"/>
              <a:buChar char="■"/>
            </a:pPr>
            <a:r>
              <a:rPr b="0" i="0" lang="tr" sz="2400" u="none" cap="none" strike="noStrike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Travmayla İlgili Düşünce Ve Duygulardan Kaçınma</a:t>
            </a:r>
            <a:endParaRPr sz="2400">
              <a:solidFill>
                <a:srgbClr val="990000"/>
              </a:solidFill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1000" u="none" cap="none" strike="noStrike">
              <a:solidFill>
                <a:srgbClr val="99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1475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Noto Sans Symbols"/>
              <a:buChar char="■"/>
            </a:pPr>
            <a:r>
              <a:rPr b="0" i="0" lang="tr" sz="2400" u="none" cap="none" strike="noStrike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Fizyolojik Uyarılmışlık</a:t>
            </a:r>
            <a:endParaRPr sz="2400">
              <a:solidFill>
                <a:srgbClr val="990000"/>
              </a:solidFill>
            </a:endParaRPr>
          </a:p>
          <a:p>
            <a:pPr indent="-219075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99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0"/>
          <p:cNvSpPr txBox="1"/>
          <p:nvPr/>
        </p:nvSpPr>
        <p:spPr>
          <a:xfrm>
            <a:off x="4950500" y="4069428"/>
            <a:ext cx="3456000" cy="4776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1"/>
          <p:cNvSpPr txBox="1"/>
          <p:nvPr>
            <p:ph type="title"/>
          </p:nvPr>
        </p:nvSpPr>
        <p:spPr>
          <a:xfrm>
            <a:off x="859975" y="347575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tr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TSS TEPKİLERİ (7-12 YAŞ)</a:t>
            </a:r>
            <a:endParaRPr/>
          </a:p>
        </p:txBody>
      </p:sp>
      <p:sp>
        <p:nvSpPr>
          <p:cNvPr id="213" name="Google Shape;213;p21"/>
          <p:cNvSpPr txBox="1"/>
          <p:nvPr>
            <p:ph idx="1" type="body"/>
          </p:nvPr>
        </p:nvSpPr>
        <p:spPr>
          <a:xfrm>
            <a:off x="859975" y="1302175"/>
            <a:ext cx="3686100" cy="32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6395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Okul öncesi davranışlara gerileme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Okula gitmek istememe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Okul başarısının düşmesi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Tekrarlanan oyunlar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Saldırganlık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Gevezelik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Erkek çocuklarda özellikle silahlara, savaş oyunlarına v.b. İlgi gösterme</a:t>
            </a:r>
            <a:endParaRPr sz="1800">
              <a:solidFill>
                <a:schemeClr val="dk2"/>
              </a:solidFill>
            </a:endParaRPr>
          </a:p>
          <a:p>
            <a:pPr indent="-252095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3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1"/>
          <p:cNvSpPr txBox="1"/>
          <p:nvPr>
            <p:ph idx="1" type="body"/>
          </p:nvPr>
        </p:nvSpPr>
        <p:spPr>
          <a:xfrm>
            <a:off x="4648200" y="1200150"/>
            <a:ext cx="3238500" cy="33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6395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Kabuslar uyku sorunları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Ayrılık kaygısı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Doğal olaylardan (yağmur rüzgar gibi korku)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Dikkat ve konuşma sorunları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İsyankar davranışlar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Vücutta ağrılar</a:t>
            </a:r>
            <a:endParaRPr sz="1800">
              <a:solidFill>
                <a:schemeClr val="dk2"/>
              </a:solidFill>
            </a:endParaRPr>
          </a:p>
          <a:p>
            <a:pPr indent="-366395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Yatak ıslatma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15" name="Google Shape;215;p21"/>
          <p:cNvSpPr txBox="1"/>
          <p:nvPr/>
        </p:nvSpPr>
        <p:spPr>
          <a:xfrm>
            <a:off x="4909675" y="4209779"/>
            <a:ext cx="3456000" cy="5169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2"/>
          <p:cNvSpPr txBox="1"/>
          <p:nvPr>
            <p:ph type="title"/>
          </p:nvPr>
        </p:nvSpPr>
        <p:spPr>
          <a:xfrm>
            <a:off x="819150" y="599325"/>
            <a:ext cx="7505700" cy="51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tr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TSS TEPKİLERİ (13-18 YAŞ)</a:t>
            </a:r>
            <a:endParaRPr/>
          </a:p>
        </p:txBody>
      </p:sp>
      <p:sp>
        <p:nvSpPr>
          <p:cNvPr id="221" name="Google Shape;221;p22"/>
          <p:cNvSpPr txBox="1"/>
          <p:nvPr>
            <p:ph idx="1" type="body"/>
          </p:nvPr>
        </p:nvSpPr>
        <p:spPr>
          <a:xfrm>
            <a:off x="553925" y="1113225"/>
            <a:ext cx="3951600" cy="31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0045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Noto Sans Symbols"/>
              <a:buChar char="■"/>
            </a:pPr>
            <a:r>
              <a:rPr b="0" i="0" lang="tr" sz="1700" u="none" cap="none" strike="noStrike">
                <a:latin typeface="Arial"/>
                <a:ea typeface="Arial"/>
                <a:cs typeface="Arial"/>
                <a:sym typeface="Arial"/>
              </a:rPr>
              <a:t>Dünya ve kendi gelecekleri hakkında olumsuz tutumlar.</a:t>
            </a:r>
            <a:endParaRPr sz="1700"/>
          </a:p>
          <a:p>
            <a:pPr indent="-360045" lvl="0" marL="342900" marR="0" rtl="0" algn="just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Noto Sans Symbols"/>
              <a:buChar char="■"/>
            </a:pPr>
            <a:r>
              <a:rPr b="0" i="0" lang="tr" sz="1700" u="none" cap="none" strike="noStrike">
                <a:latin typeface="Arial"/>
                <a:ea typeface="Arial"/>
                <a:cs typeface="Arial"/>
                <a:sym typeface="Arial"/>
              </a:rPr>
              <a:t>Kendi korkuları ve travmaya verdikleri tepkilere ilişkin endişe</a:t>
            </a:r>
            <a:r>
              <a:rPr lang="tr" sz="1700"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0" lang="tr" sz="1700" u="none" cap="none" strike="noStrike">
                <a:latin typeface="Arial"/>
                <a:ea typeface="Arial"/>
                <a:cs typeface="Arial"/>
                <a:sym typeface="Arial"/>
              </a:rPr>
              <a:t>özellikle kendilerini suçlu ve çaresiz hissetme gibi tepkilerinin normal olup olmadığını merak etme)</a:t>
            </a:r>
            <a:endParaRPr sz="1700"/>
          </a:p>
          <a:p>
            <a:pPr indent="-360045" lvl="0" marL="342900" marR="0" rtl="0" algn="just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Noto Sans Symbols"/>
              <a:buChar char="■"/>
            </a:pPr>
            <a:r>
              <a:rPr b="0" i="0" lang="tr" sz="1700" u="none" cap="none" strike="noStrike">
                <a:latin typeface="Arial"/>
                <a:ea typeface="Arial"/>
                <a:cs typeface="Arial"/>
                <a:sym typeface="Arial"/>
              </a:rPr>
              <a:t>Risk alma veya duygularını davranışlarla dışa vurma</a:t>
            </a:r>
            <a:r>
              <a:rPr lang="tr" sz="17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tr" sz="1700" u="none" cap="none" strike="noStrike">
                <a:latin typeface="Arial"/>
                <a:ea typeface="Arial"/>
                <a:cs typeface="Arial"/>
                <a:sym typeface="Arial"/>
              </a:rPr>
              <a:t>( örn; okuldan kaçma, madde kullanımı)</a:t>
            </a:r>
            <a:endParaRPr sz="1700"/>
          </a:p>
          <a:p>
            <a:pPr indent="-342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30"/>
              <a:buFont typeface="Noto Sans Symbols"/>
              <a:buNone/>
            </a:pPr>
            <a:r>
              <a:t/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52095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30"/>
              <a:buFont typeface="Noto Sans Symbols"/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22"/>
          <p:cNvSpPr txBox="1"/>
          <p:nvPr>
            <p:ph idx="1" type="body"/>
          </p:nvPr>
        </p:nvSpPr>
        <p:spPr>
          <a:xfrm>
            <a:off x="4648200" y="1113234"/>
            <a:ext cx="4038600" cy="34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6395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İştah ve uyku sorunları</a:t>
            </a:r>
            <a:endParaRPr sz="1800"/>
          </a:p>
          <a:p>
            <a:pPr indent="-366395" lvl="0" marL="342900" marR="0" rtl="0" algn="just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Günlük etkinliklere karşı ilgi kaybı </a:t>
            </a:r>
            <a:endParaRPr sz="1800"/>
          </a:p>
          <a:p>
            <a:pPr indent="-366395" lvl="0" marL="342900" marR="0" rtl="0" algn="just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Okul sorunları</a:t>
            </a:r>
            <a:endParaRPr sz="1800"/>
          </a:p>
          <a:p>
            <a:pPr indent="-366395" lvl="0" marL="342900" marR="0" rtl="0" algn="just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Travmatik yaşantıdan sonra almak zorunda kaldıkları sorumluluklar nedeniyle yetişkinliğe erken girme</a:t>
            </a:r>
            <a:endParaRPr sz="1800"/>
          </a:p>
          <a:p>
            <a:pPr indent="-366395" lvl="0" marL="342900" marR="0" rtl="0" algn="just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Anne ve babalarla çatışma ve tartışmaların artması</a:t>
            </a:r>
            <a:endParaRPr sz="1800"/>
          </a:p>
          <a:p>
            <a:pPr indent="-342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30"/>
              <a:buFont typeface="Noto Sans Symbols"/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52095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30"/>
              <a:buFont typeface="Noto Sans Symbols"/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22"/>
          <p:cNvSpPr txBox="1"/>
          <p:nvPr/>
        </p:nvSpPr>
        <p:spPr>
          <a:xfrm>
            <a:off x="5230800" y="4177950"/>
            <a:ext cx="3456000" cy="5139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3"/>
          <p:cNvSpPr txBox="1"/>
          <p:nvPr>
            <p:ph type="title"/>
          </p:nvPr>
        </p:nvSpPr>
        <p:spPr>
          <a:xfrm>
            <a:off x="819150" y="435550"/>
            <a:ext cx="6691200" cy="86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aramond"/>
              <a:buNone/>
            </a:pPr>
            <a:r>
              <a:rPr b="1" i="0" lang="tr" sz="24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PSİKOEĞİTİME ANNE-BABALARIN  KATILIMLARINI SAĞLAMANIN ÖNEMİ:</a:t>
            </a:r>
            <a:endParaRPr sz="2400"/>
          </a:p>
        </p:txBody>
      </p:sp>
      <p:sp>
        <p:nvSpPr>
          <p:cNvPr id="229" name="Google Shape;229;p23"/>
          <p:cNvSpPr txBox="1"/>
          <p:nvPr>
            <p:ph idx="2" type="body"/>
          </p:nvPr>
        </p:nvSpPr>
        <p:spPr>
          <a:xfrm>
            <a:off x="819150" y="1258800"/>
            <a:ext cx="7712700" cy="3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885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Zorlu ve travmatik bir olay yaşanmış veya yaşanmakta olan çocuklar, yaşantıları ve duyguları hakkında anne- babalarıyla iletişim kurabildikleri zaman kendilerini daha iyi hissetmektedirler.</a:t>
            </a:r>
            <a:endParaRPr sz="1800"/>
          </a:p>
          <a:p>
            <a:pPr indent="-349885" lvl="0" marL="34290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Çocuğun problemli davranışı evde bazı şeylerin yolunda gitmediğinin işareti olabilir.</a:t>
            </a:r>
            <a:endParaRPr sz="1800"/>
          </a:p>
          <a:p>
            <a:pPr indent="-349885" lvl="0" marL="34290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Programda ilerleme kaydetmek için anne babaların işbirliği gerekmektedir.</a:t>
            </a:r>
            <a:endParaRPr sz="1800"/>
          </a:p>
          <a:p>
            <a:pPr indent="-349885" lvl="0" marL="34290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Çocuğu daha iyi tanıyan kişiler olarak anne-baba çocuğun anlaşılmasında yardımcı olabilirler.</a:t>
            </a:r>
            <a:endParaRPr sz="1800"/>
          </a:p>
          <a:p>
            <a:pPr indent="-349885" lvl="0" marL="34290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</a:pPr>
            <a:r>
              <a:rPr b="0" i="0" lang="tr" sz="1800" u="none" cap="none" strike="noStrike">
                <a:latin typeface="Arial"/>
                <a:ea typeface="Arial"/>
                <a:cs typeface="Arial"/>
                <a:sym typeface="Arial"/>
              </a:rPr>
              <a:t>Aileler kaybettiklerini düşündükleri kontrolü yeniden kazanabilirler.</a:t>
            </a:r>
            <a:endParaRPr sz="1800"/>
          </a:p>
          <a:p>
            <a:pPr indent="-235584" lvl="0" marL="3429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23"/>
          <p:cNvSpPr txBox="1"/>
          <p:nvPr/>
        </p:nvSpPr>
        <p:spPr>
          <a:xfrm>
            <a:off x="5075850" y="4347077"/>
            <a:ext cx="3456000" cy="480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MEB-UNICEF Psikososyal Okul Projesi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r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Psikoeğitim Uygulama El Kitabı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