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57" r:id="rId4"/>
    <p:sldId id="258" r:id="rId5"/>
    <p:sldId id="261" r:id="rId6"/>
    <p:sldId id="259" r:id="rId7"/>
    <p:sldId id="262" r:id="rId8"/>
    <p:sldId id="263" r:id="rId9"/>
    <p:sldId id="264" r:id="rId10"/>
    <p:sldId id="265" r:id="rId11"/>
    <p:sldId id="266" r:id="rId12"/>
    <p:sldId id="275" r:id="rId13"/>
    <p:sldId id="270" r:id="rId14"/>
    <p:sldId id="271" r:id="rId15"/>
    <p:sldId id="272" r:id="rId16"/>
    <p:sldId id="273" r:id="rId17"/>
    <p:sldId id="274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607" autoAdjust="0"/>
  </p:normalViewPr>
  <p:slideViewPr>
    <p:cSldViewPr>
      <p:cViewPr varScale="1">
        <p:scale>
          <a:sx n="106" d="100"/>
          <a:sy n="106" d="100"/>
        </p:scale>
        <p:origin x="168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13.02.2019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odsgm.meb.gov.tr/" TargetMode="Externa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0" y="692696"/>
            <a:ext cx="9144000" cy="3960440"/>
          </a:xfrm>
        </p:spPr>
        <p:txBody>
          <a:bodyPr>
            <a:normAutofit/>
          </a:bodyPr>
          <a:lstStyle/>
          <a:p>
            <a:r>
              <a:rPr lang="tr-TR" sz="4400" dirty="0" smtClean="0">
                <a:solidFill>
                  <a:schemeClr val="accent1"/>
                </a:solidFill>
                <a:latin typeface="Arial Black" pitchFamily="34" charset="0"/>
                <a:cs typeface="Aharoni" pitchFamily="2" charset="-79"/>
              </a:rPr>
              <a:t>MEB</a:t>
            </a:r>
            <a:r>
              <a:rPr lang="tr-TR" sz="4400" dirty="0" smtClean="0">
                <a:solidFill>
                  <a:schemeClr val="accent1"/>
                </a:solidFill>
                <a:latin typeface="Arial Black" pitchFamily="34" charset="0"/>
                <a:cs typeface="Aharoni" pitchFamily="2" charset="-79"/>
              </a:rPr>
              <a:t>.</a:t>
            </a:r>
            <a:r>
              <a:rPr lang="tr-TR" sz="44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> </a:t>
            </a:r>
            <a:br>
              <a:rPr lang="tr-TR" sz="4400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tr-TR" sz="4400" dirty="0" smtClean="0">
                <a:solidFill>
                  <a:schemeClr val="bg1"/>
                </a:solidFill>
                <a:latin typeface="Arial Black" pitchFamily="34" charset="0"/>
                <a:cs typeface="Aharoni" pitchFamily="2" charset="-79"/>
              </a:rPr>
              <a:t>Ortaöğretime Geçiş Süreçleri</a:t>
            </a:r>
            <a:r>
              <a:rPr lang="tr-TR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tr-TR" dirty="0" smtClean="0">
                <a:solidFill>
                  <a:srgbClr val="FF0000"/>
                </a:solidFill>
                <a:latin typeface="Arial Black" pitchFamily="34" charset="0"/>
                <a:cs typeface="Aharoni" pitchFamily="2" charset="-79"/>
              </a:rPr>
            </a:br>
            <a:r>
              <a:rPr lang="tr-TR" dirty="0" smtClean="0">
                <a:solidFill>
                  <a:schemeClr val="accent1"/>
                </a:solidFill>
                <a:latin typeface="Arial Black" pitchFamily="34" charset="0"/>
                <a:cs typeface="Aharoni" pitchFamily="2" charset="-79"/>
              </a:rPr>
              <a:t/>
            </a:r>
            <a:br>
              <a:rPr lang="tr-TR" dirty="0" smtClean="0">
                <a:solidFill>
                  <a:schemeClr val="accent1"/>
                </a:solidFill>
                <a:latin typeface="Arial Black" pitchFamily="34" charset="0"/>
                <a:cs typeface="Aharoni" pitchFamily="2" charset="-79"/>
              </a:rPr>
            </a:br>
            <a:r>
              <a:rPr lang="tr-TR" sz="3200" dirty="0" smtClean="0">
                <a:solidFill>
                  <a:schemeClr val="accent1"/>
                </a:solidFill>
                <a:cs typeface="Aharoni" pitchFamily="2" charset="-79"/>
              </a:rPr>
              <a:t>- Merkezi Sınav ve Yerleştirme,</a:t>
            </a:r>
            <a:br>
              <a:rPr lang="tr-TR" sz="3200" dirty="0" smtClean="0">
                <a:solidFill>
                  <a:schemeClr val="accent1"/>
                </a:solidFill>
                <a:cs typeface="Aharoni" pitchFamily="2" charset="-79"/>
              </a:rPr>
            </a:br>
            <a:r>
              <a:rPr lang="tr-TR" sz="3200" dirty="0" smtClean="0">
                <a:solidFill>
                  <a:schemeClr val="accent1"/>
                </a:solidFill>
                <a:cs typeface="Aharoni" pitchFamily="2" charset="-79"/>
              </a:rPr>
              <a:t>- Yerel Yerleştirme Süreçleri</a:t>
            </a:r>
            <a:endParaRPr lang="tr-TR" sz="3200" dirty="0">
              <a:solidFill>
                <a:schemeClr val="accent1"/>
              </a:solidFill>
              <a:cs typeface="Aharoni" pitchFamily="2" charset="-79"/>
            </a:endParaRPr>
          </a:p>
        </p:txBody>
      </p:sp>
      <p:pic>
        <p:nvPicPr>
          <p:cNvPr id="6" name="5 Resim" descr="Screenshot_2.jpg"/>
          <p:cNvPicPr>
            <a:picLocks noChangeAspect="1"/>
          </p:cNvPicPr>
          <p:nvPr/>
        </p:nvPicPr>
        <p:blipFill rotWithShape="1">
          <a:blip r:embed="rId2" cstate="print"/>
          <a:srcRect l="39411" r="39327"/>
          <a:stretch/>
        </p:blipFill>
        <p:spPr>
          <a:xfrm>
            <a:off x="3599892" y="4797152"/>
            <a:ext cx="1944216" cy="17008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9552" y="188640"/>
            <a:ext cx="8373616" cy="1152128"/>
          </a:xfrm>
        </p:spPr>
        <p:txBody>
          <a:bodyPr/>
          <a:lstStyle/>
          <a:p>
            <a:pPr algn="ctr"/>
            <a:r>
              <a:rPr lang="tr-TR" dirty="0" smtClean="0">
                <a:latin typeface="Arial" pitchFamily="34" charset="0"/>
                <a:cs typeface="Arial" pitchFamily="34" charset="0"/>
              </a:rPr>
              <a:t>ÖNERİLER:</a:t>
            </a:r>
            <a:endParaRPr lang="tr-T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2 Metin kutusu"/>
          <p:cNvSpPr txBox="1"/>
          <p:nvPr/>
        </p:nvSpPr>
        <p:spPr>
          <a:xfrm>
            <a:off x="179512" y="1556792"/>
            <a:ext cx="8784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tr-TR" b="1">
              <a:latin typeface="Calibri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251520" y="1556792"/>
            <a:ext cx="866164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tr-TR" b="1" dirty="0" smtClean="0">
                <a:latin typeface="Calibri" pitchFamily="34" charset="0"/>
              </a:rPr>
              <a:t>Başta geçtiğimiz 2018 yılı olmak üzere geriye dönük olarak son 5 yılın soru ve çözümlerini çalışmanız, sınava hazırlık sürecinde çözeceğiniz deneme sınavları </a:t>
            </a:r>
            <a:r>
              <a:rPr lang="tr-TR" b="1" dirty="0" err="1" smtClean="0">
                <a:latin typeface="Calibri" pitchFamily="34" charset="0"/>
              </a:rPr>
              <a:t>vd</a:t>
            </a:r>
            <a:r>
              <a:rPr lang="tr-TR" b="1" dirty="0" smtClean="0">
                <a:latin typeface="Calibri" pitchFamily="34" charset="0"/>
              </a:rPr>
              <a:t>. testleri gerçek sınav soruları ile kıyaslamanızı ve MEB.’in soru tarzına aşina olmanızı sağlar.</a:t>
            </a:r>
          </a:p>
          <a:p>
            <a:pPr algn="just"/>
            <a:endParaRPr lang="tr-TR" b="1" dirty="0" smtClean="0">
              <a:latin typeface="Calibri" pitchFamily="34" charset="0"/>
            </a:endParaRPr>
          </a:p>
          <a:p>
            <a:pPr algn="just"/>
            <a:r>
              <a:rPr lang="tr-TR" b="1" dirty="0" smtClean="0">
                <a:latin typeface="Calibri" pitchFamily="34" charset="0"/>
              </a:rPr>
              <a:t>MEB </a:t>
            </a:r>
            <a:r>
              <a:rPr lang="tr-TR" b="1" dirty="0" smtClean="0">
                <a:latin typeface="Calibri" pitchFamily="34" charset="0"/>
              </a:rPr>
              <a:t>Ölçme Değerlendirme ve Sınav Hizmetleri Genel Müdürlüğü </a:t>
            </a:r>
            <a:r>
              <a:rPr lang="tr-TR" b="1" dirty="0" smtClean="0">
                <a:latin typeface="Calibri" pitchFamily="34" charset="0"/>
                <a:hlinkClick r:id="rId2"/>
              </a:rPr>
              <a:t>http://odsgm.meb.gov.tr/</a:t>
            </a:r>
            <a:r>
              <a:rPr lang="tr-TR" b="1" dirty="0" smtClean="0">
                <a:latin typeface="Calibri" pitchFamily="34" charset="0"/>
              </a:rPr>
              <a:t>  sitesinde 2018 Ekim, Kasım ve Aralık ayları ile 2019 Ocak ayında örnek sorular yayınlamaktadır, bu soruları birer deneme sınavı gibi çözmenizi ve yanıtlarınızı kontrol etmenizi, öneririz.</a:t>
            </a:r>
          </a:p>
          <a:p>
            <a:pPr algn="just"/>
            <a:endParaRPr lang="tr-TR" b="1" dirty="0" smtClean="0">
              <a:latin typeface="Calibri" pitchFamily="34" charset="0"/>
            </a:endParaRPr>
          </a:p>
          <a:p>
            <a:pPr algn="just"/>
            <a:r>
              <a:rPr lang="tr-TR" b="1" dirty="0" smtClean="0">
                <a:latin typeface="Calibri" pitchFamily="34" charset="0"/>
              </a:rPr>
              <a:t>Bir önceki slaytta da test ağırlıklarını gördüğünüz gibi Türkçe, Matematik ve Fen Bilimleri derslerinin sınav puanına katkısı diğer derslere oranla oldukça yüksektir. </a:t>
            </a:r>
          </a:p>
          <a:p>
            <a:pPr algn="just"/>
            <a:endParaRPr lang="tr-TR" b="1" dirty="0" smtClean="0">
              <a:latin typeface="Calibri" pitchFamily="34" charset="0"/>
            </a:endParaRPr>
          </a:p>
          <a:p>
            <a:pPr algn="just"/>
            <a:r>
              <a:rPr lang="tr-TR" b="1" dirty="0" smtClean="0">
                <a:latin typeface="Calibri" pitchFamily="34" charset="0"/>
              </a:rPr>
              <a:t>Bu </a:t>
            </a:r>
            <a:r>
              <a:rPr lang="tr-TR" b="1" dirty="0" smtClean="0">
                <a:latin typeface="Calibri" pitchFamily="34" charset="0"/>
              </a:rPr>
              <a:t>nedenle özellikle bu üç dersin 8. sınıf konularına hakim olmaya çalışmanızı, eksiklerinizi giderirken bu üç dersin önceliğini daha çok göz etmenizi tavsiye ederiz.</a:t>
            </a:r>
            <a:endParaRPr lang="tr-TR" b="1" dirty="0">
              <a:latin typeface="Calibri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476672"/>
            <a:ext cx="8568952" cy="3744416"/>
          </a:xfrm>
        </p:spPr>
        <p:txBody>
          <a:bodyPr>
            <a:normAutofit/>
          </a:bodyPr>
          <a:lstStyle/>
          <a:p>
            <a:pPr algn="ctr"/>
            <a:r>
              <a:rPr lang="tr-TR" sz="3600" b="1" dirty="0" smtClean="0">
                <a:solidFill>
                  <a:schemeClr val="tx1"/>
                </a:solidFill>
              </a:rPr>
              <a:t>HEDEFLERİ İÇİN </a:t>
            </a:r>
            <a:br>
              <a:rPr lang="tr-TR" sz="3600" b="1" dirty="0" smtClean="0">
                <a:solidFill>
                  <a:schemeClr val="tx1"/>
                </a:solidFill>
              </a:rPr>
            </a:br>
            <a:r>
              <a:rPr lang="tr-TR" sz="3600" b="1" dirty="0" smtClean="0">
                <a:solidFill>
                  <a:schemeClr val="tx1"/>
                </a:solidFill>
              </a:rPr>
              <a:t>SINAVA HAZIRLIK SÜRECİNİ </a:t>
            </a:r>
            <a:br>
              <a:rPr lang="tr-TR" sz="3600" b="1" dirty="0" smtClean="0">
                <a:solidFill>
                  <a:schemeClr val="tx1"/>
                </a:solidFill>
              </a:rPr>
            </a:br>
            <a:r>
              <a:rPr lang="tr-TR" sz="3600" b="1" dirty="0" smtClean="0">
                <a:solidFill>
                  <a:schemeClr val="tx1"/>
                </a:solidFill>
              </a:rPr>
              <a:t>KARARLILIK VE AZİMLE GÖZE ALABİLEN TÜM ÖĞRENCİLERE BAŞARILAR DİLER, </a:t>
            </a:r>
            <a:br>
              <a:rPr lang="tr-TR" sz="3600" b="1" dirty="0" smtClean="0">
                <a:solidFill>
                  <a:schemeClr val="tx1"/>
                </a:solidFill>
              </a:rPr>
            </a:br>
            <a:r>
              <a:rPr lang="tr-TR" sz="3600" b="1" dirty="0" smtClean="0">
                <a:solidFill>
                  <a:schemeClr val="tx1"/>
                </a:solidFill>
              </a:rPr>
              <a:t>VE SONUÇ NE OLURSA OLSUN </a:t>
            </a:r>
            <a:br>
              <a:rPr lang="tr-TR" sz="3600" b="1" dirty="0" smtClean="0">
                <a:solidFill>
                  <a:schemeClr val="tx1"/>
                </a:solidFill>
              </a:rPr>
            </a:br>
            <a:r>
              <a:rPr lang="tr-TR" sz="3600" b="1" dirty="0" smtClean="0">
                <a:solidFill>
                  <a:schemeClr val="tx1"/>
                </a:solidFill>
              </a:rPr>
              <a:t>TEBRİK EDERİZ.</a:t>
            </a:r>
            <a:endParaRPr lang="tr-TR" sz="3600" b="1" dirty="0">
              <a:solidFill>
                <a:schemeClr val="tx1"/>
              </a:solidFill>
            </a:endParaRPr>
          </a:p>
        </p:txBody>
      </p:sp>
      <p:pic>
        <p:nvPicPr>
          <p:cNvPr id="3" name="2 Resim" descr="Screenshot_1.jpg"/>
          <p:cNvPicPr>
            <a:picLocks noChangeAspect="1"/>
          </p:cNvPicPr>
          <p:nvPr/>
        </p:nvPicPr>
        <p:blipFill rotWithShape="1">
          <a:blip r:embed="rId2" cstate="print"/>
          <a:srcRect l="26353" r="22590"/>
          <a:stretch/>
        </p:blipFill>
        <p:spPr>
          <a:xfrm>
            <a:off x="3294111" y="4869160"/>
            <a:ext cx="2232249" cy="181927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2. BÖLÜM</a:t>
            </a:r>
            <a:endParaRPr lang="tr-TR" dirty="0"/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963"/>
          <a:stretch/>
        </p:blipFill>
        <p:spPr>
          <a:xfrm>
            <a:off x="914400" y="1417638"/>
            <a:ext cx="7185992" cy="3518275"/>
          </a:xfrm>
          <a:prstGeom prst="rect">
            <a:avLst/>
          </a:prstGeom>
        </p:spPr>
      </p:pic>
      <p:sp>
        <p:nvSpPr>
          <p:cNvPr id="4" name="Metin kutusu 3"/>
          <p:cNvSpPr txBox="1"/>
          <p:nvPr/>
        </p:nvSpPr>
        <p:spPr>
          <a:xfrm>
            <a:off x="914400" y="5157192"/>
            <a:ext cx="718599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4000" b="1" dirty="0" smtClean="0">
                <a:latin typeface="+mj-lt"/>
              </a:rPr>
              <a:t>Yerel Yerleştirme Uygulama ve Esasları</a:t>
            </a:r>
            <a:endParaRPr lang="tr-TR" sz="4000" b="1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88817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954325" y="260648"/>
            <a:ext cx="7163341" cy="678182"/>
          </a:xfrm>
        </p:spPr>
        <p:txBody>
          <a:bodyPr>
            <a:noAutofit/>
          </a:bodyPr>
          <a:lstStyle/>
          <a:p>
            <a:r>
              <a:rPr lang="tr-TR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Yerel Yerleştirme Nedir?</a:t>
            </a:r>
            <a:endParaRPr lang="tr-TR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1340768"/>
            <a:ext cx="8568952" cy="50405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tr-TR" sz="1900" dirty="0">
                <a:latin typeface="Arial Narrow" panose="020B0606020202030204" pitchFamily="34" charset="0"/>
              </a:rPr>
              <a:t>Yerel yerleştirme işlemleri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okulların türü</a:t>
            </a:r>
            <a:r>
              <a:rPr lang="tr-TR" sz="1900" dirty="0">
                <a:latin typeface="Arial Narrow" panose="020B0606020202030204" pitchFamily="34" charset="0"/>
              </a:rPr>
              <a:t>,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kontenjanı</a:t>
            </a:r>
            <a:r>
              <a:rPr lang="tr-TR" sz="1900" dirty="0">
                <a:latin typeface="Arial Narrow" panose="020B0606020202030204" pitchFamily="34" charset="0"/>
              </a:rPr>
              <a:t> ve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konumu</a:t>
            </a:r>
            <a:r>
              <a:rPr lang="tr-TR" sz="1900" dirty="0">
                <a:latin typeface="Arial Narrow" panose="020B0606020202030204" pitchFamily="34" charset="0"/>
              </a:rPr>
              <a:t>na göre il/ilçe milli </a:t>
            </a:r>
            <a:r>
              <a:rPr lang="tr-TR" sz="1900" dirty="0" smtClean="0">
                <a:latin typeface="Arial Narrow" panose="020B0606020202030204" pitchFamily="34" charset="0"/>
              </a:rPr>
              <a:t>eğitim müdürlüklerince </a:t>
            </a:r>
            <a:r>
              <a:rPr lang="tr-TR" sz="1900" dirty="0">
                <a:latin typeface="Arial Narrow" panose="020B0606020202030204" pitchFamily="34" charset="0"/>
              </a:rPr>
              <a:t>oluşturulan </a:t>
            </a:r>
            <a:r>
              <a:rPr lang="tr-TR" sz="1900" b="1" i="1" dirty="0">
                <a:latin typeface="Arial Narrow" panose="020B0606020202030204" pitchFamily="34" charset="0"/>
              </a:rPr>
              <a:t>ortaöğretim kayıt alanlarındaki </a:t>
            </a:r>
            <a:r>
              <a:rPr lang="tr-TR" sz="1900" dirty="0">
                <a:latin typeface="Arial Narrow" panose="020B0606020202030204" pitchFamily="34" charset="0"/>
              </a:rPr>
              <a:t>okullara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öğrencilerin 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ikamet adresleri</a:t>
            </a:r>
            <a:r>
              <a:rPr lang="tr-TR" sz="1900" dirty="0">
                <a:latin typeface="Arial Narrow" panose="020B0606020202030204" pitchFamily="34" charset="0"/>
              </a:rPr>
              <a:t>,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ortaokullarda </a:t>
            </a:r>
            <a:r>
              <a:rPr lang="tr-TR" sz="1900" dirty="0" err="1">
                <a:solidFill>
                  <a:srgbClr val="FF0000"/>
                </a:solidFill>
                <a:latin typeface="Arial Narrow" panose="020B0606020202030204" pitchFamily="34" charset="0"/>
              </a:rPr>
              <a:t>bulunuşlukları</a:t>
            </a:r>
            <a:r>
              <a:rPr lang="tr-TR" sz="1900" dirty="0">
                <a:latin typeface="Arial Narrow" panose="020B0606020202030204" pitchFamily="34" charset="0"/>
              </a:rPr>
              <a:t>,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tercih önceliği</a:t>
            </a:r>
            <a:r>
              <a:rPr lang="tr-TR" sz="1900" dirty="0">
                <a:latin typeface="Arial Narrow" panose="020B0606020202030204" pitchFamily="34" charset="0"/>
              </a:rPr>
              <a:t>,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okul başarı puanları</a:t>
            </a:r>
            <a:r>
              <a:rPr lang="tr-TR" sz="1900" dirty="0">
                <a:latin typeface="Arial Narrow" panose="020B0606020202030204" pitchFamily="34" charset="0"/>
              </a:rPr>
              <a:t>, 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devam-devamsızlık</a:t>
            </a:r>
            <a:r>
              <a:rPr lang="tr-TR" sz="1900" dirty="0" smtClean="0">
                <a:latin typeface="Arial Narrow" panose="020B0606020202030204" pitchFamily="34" charset="0"/>
              </a:rPr>
              <a:t> ve </a:t>
            </a:r>
            <a:r>
              <a:rPr lang="tr-TR" sz="1900" dirty="0">
                <a:solidFill>
                  <a:srgbClr val="FF0000"/>
                </a:solidFill>
                <a:latin typeface="Arial Narrow" panose="020B0606020202030204" pitchFamily="34" charset="0"/>
              </a:rPr>
              <a:t>yaş kriterlerine göre değerlendirilerek yapılacaktır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.</a:t>
            </a:r>
          </a:p>
          <a:p>
            <a:pPr marL="0" indent="0" algn="just">
              <a:buNone/>
            </a:pPr>
            <a:endParaRPr lang="tr-TR" sz="2000" dirty="0" smtClean="0">
              <a:solidFill>
                <a:srgbClr val="FF0000"/>
              </a:solidFill>
              <a:latin typeface="Arial Narrow" panose="020B0606020202030204" pitchFamily="34" charset="0"/>
            </a:endParaRPr>
          </a:p>
          <a:p>
            <a:pPr marL="0" indent="0" algn="just">
              <a:buNone/>
            </a:pPr>
            <a:r>
              <a:rPr lang="tr-TR" sz="2000" b="1" u="sng" dirty="0">
                <a:solidFill>
                  <a:srgbClr val="FF0000"/>
                </a:solidFill>
              </a:rPr>
              <a:t>Tercih edilen lise </a:t>
            </a:r>
            <a:r>
              <a:rPr lang="tr-TR" sz="2000" b="1" u="sng" dirty="0" smtClean="0">
                <a:solidFill>
                  <a:srgbClr val="FF0000"/>
                </a:solidFill>
              </a:rPr>
              <a:t>bakımından; </a:t>
            </a:r>
            <a:endParaRPr lang="tr-TR" sz="2000" b="1" u="sng" dirty="0" smtClean="0">
              <a:solidFill>
                <a:srgbClr val="FF0000"/>
              </a:solidFill>
            </a:endParaRPr>
          </a:p>
          <a:p>
            <a:pPr marL="320040" lvl="1" indent="0" algn="just">
              <a:buNone/>
            </a:pPr>
            <a:r>
              <a:rPr lang="tr-TR" sz="1900" b="1" dirty="0" smtClean="0">
                <a:solidFill>
                  <a:schemeClr val="accent1"/>
                </a:solidFill>
                <a:latin typeface="Arial Narrow" panose="020B0606020202030204" pitchFamily="34" charset="0"/>
              </a:rPr>
              <a:t>i.</a:t>
            </a:r>
            <a:r>
              <a:rPr lang="tr-TR" sz="1900" dirty="0" smtClean="0">
                <a:latin typeface="Arial Narrow" panose="020B0606020202030204" pitchFamily="34" charset="0"/>
              </a:rPr>
              <a:t> 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Öğrencilerin, ikamet adresine göre bulunduğu “Kayıt </a:t>
            </a:r>
            <a:r>
              <a:rPr lang="tr-TR" sz="19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Alanı”ndan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okul tercih etmeleri durumunda, aynı okulu tercih eden “Komşu Kayıt </a:t>
            </a:r>
            <a:r>
              <a:rPr lang="tr-TR" sz="19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Alanı”ndaki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öğrencilerden; “Komşu Kayıt </a:t>
            </a:r>
            <a:r>
              <a:rPr lang="tr-TR" sz="1900" dirty="0" err="1" smtClean="0">
                <a:solidFill>
                  <a:srgbClr val="FF0000"/>
                </a:solidFill>
                <a:latin typeface="Arial Narrow" panose="020B0606020202030204" pitchFamily="34" charset="0"/>
              </a:rPr>
              <a:t>Alanı”ndaki</a:t>
            </a:r>
            <a:r>
              <a:rPr lang="tr-TR" sz="1900" dirty="0" smtClean="0">
                <a:solidFill>
                  <a:srgbClr val="FF0000"/>
                </a:solidFill>
                <a:latin typeface="Arial Narrow" panose="020B0606020202030204" pitchFamily="34" charset="0"/>
              </a:rPr>
              <a:t> öğrenciler de “Diğer” Kayıt Alanlarındaki öğrencilerden avantajlı olacaktır.</a:t>
            </a:r>
            <a:endParaRPr lang="tr-TR" sz="1900" dirty="0">
              <a:solidFill>
                <a:srgbClr val="FF0000"/>
              </a:solidFill>
              <a:latin typeface="Arial Narrow" panose="020B0606020202030204" pitchFamily="34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24868" y="4653136"/>
            <a:ext cx="6622256" cy="1495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2519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251520" y="764704"/>
            <a:ext cx="8640960" cy="5530735"/>
          </a:xfrm>
        </p:spPr>
        <p:txBody>
          <a:bodyPr>
            <a:normAutofit/>
          </a:bodyPr>
          <a:lstStyle/>
          <a:p>
            <a:pPr marL="594360" lvl="2" indent="0" algn="just">
              <a:buNone/>
            </a:pPr>
            <a:r>
              <a:rPr lang="tr-TR" sz="2000" b="1" dirty="0">
                <a:latin typeface="Calibri" pitchFamily="34" charset="0"/>
              </a:rPr>
              <a:t>ii. Bulunduğu “Kayıt Alanında” bir ortaokulda okuyan öğrenci, “Komşu Kayıt </a:t>
            </a:r>
            <a:r>
              <a:rPr lang="tr-TR" sz="2000" b="1" dirty="0" err="1" smtClean="0">
                <a:latin typeface="Calibri" pitchFamily="34" charset="0"/>
              </a:rPr>
              <a:t>Alanı”ndabir</a:t>
            </a:r>
            <a:r>
              <a:rPr lang="tr-TR" sz="2000" b="1" dirty="0" smtClean="0">
                <a:latin typeface="Calibri" pitchFamily="34" charset="0"/>
              </a:rPr>
              <a:t> </a:t>
            </a:r>
            <a:r>
              <a:rPr lang="tr-TR" sz="2000" b="1" dirty="0">
                <a:latin typeface="Calibri" pitchFamily="34" charset="0"/>
              </a:rPr>
              <a:t>ortaokulda okuyan öğrenciye göre; “Komşu Kayıt </a:t>
            </a:r>
            <a:r>
              <a:rPr lang="tr-TR" sz="2000" b="1" dirty="0" err="1">
                <a:latin typeface="Calibri" pitchFamily="34" charset="0"/>
              </a:rPr>
              <a:t>Alanı”ndaki</a:t>
            </a:r>
            <a:r>
              <a:rPr lang="tr-TR" sz="2000" b="1" dirty="0">
                <a:latin typeface="Calibri" pitchFamily="34" charset="0"/>
              </a:rPr>
              <a:t> öğrenci de “Diğer” </a:t>
            </a:r>
            <a:r>
              <a:rPr lang="tr-TR" sz="2000" b="1" dirty="0" smtClean="0">
                <a:latin typeface="Calibri" pitchFamily="34" charset="0"/>
              </a:rPr>
              <a:t>Kayıt Alanlarında </a:t>
            </a:r>
            <a:r>
              <a:rPr lang="tr-TR" sz="2000" b="1" dirty="0">
                <a:latin typeface="Calibri" pitchFamily="34" charset="0"/>
              </a:rPr>
              <a:t>okuyan öğrenciye göre avantajlıdır. Aynı Kayıt Alanında bir ortaokulda </a:t>
            </a:r>
            <a:r>
              <a:rPr lang="tr-TR" sz="2000" b="1" dirty="0" smtClean="0">
                <a:latin typeface="Calibri" pitchFamily="34" charset="0"/>
              </a:rPr>
              <a:t>okuyan öğrencilerden </a:t>
            </a:r>
            <a:r>
              <a:rPr lang="tr-TR" sz="2000" b="1" dirty="0">
                <a:latin typeface="Calibri" pitchFamily="34" charset="0"/>
              </a:rPr>
              <a:t>bulunduğu “Kayıt Alanında” bir ortaokulda dönem olarak fazla okuyan </a:t>
            </a:r>
            <a:r>
              <a:rPr lang="tr-TR" sz="2000" b="1" dirty="0" smtClean="0">
                <a:latin typeface="Calibri" pitchFamily="34" charset="0"/>
              </a:rPr>
              <a:t>öğrenci az </a:t>
            </a:r>
            <a:r>
              <a:rPr lang="tr-TR" sz="2000" b="1" dirty="0">
                <a:latin typeface="Calibri" pitchFamily="34" charset="0"/>
              </a:rPr>
              <a:t>okuyanlara göre daha avantajlı olacaktır.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57300" y="3429000"/>
            <a:ext cx="6629400" cy="22995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1005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67544" y="764704"/>
            <a:ext cx="8132079" cy="4943761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sz="2000" b="1" i="1" dirty="0"/>
              <a:t>(Tayin, doğal afet, zorunlu nakile tabi olma, emekli olarak başka bir yere </a:t>
            </a:r>
            <a:r>
              <a:rPr lang="tr-TR" sz="2000" b="1" i="1" dirty="0" smtClean="0"/>
              <a:t>yerleşme nedenleriyle </a:t>
            </a:r>
            <a:r>
              <a:rPr lang="tr-TR" sz="2000" b="1" i="1" dirty="0"/>
              <a:t>il dışından gelenlerin çocukları; </a:t>
            </a:r>
            <a:r>
              <a:rPr lang="tr-TR" sz="2000" i="1" dirty="0"/>
              <a:t>Anne veya babası ayrılmış veya ölmüş, </a:t>
            </a:r>
            <a:r>
              <a:rPr lang="tr-TR" sz="2000" i="1" dirty="0" smtClean="0"/>
              <a:t>koruma </a:t>
            </a:r>
            <a:r>
              <a:rPr lang="tr-TR" sz="2000" i="1" dirty="0"/>
              <a:t>kararı verilen, </a:t>
            </a:r>
            <a:r>
              <a:rPr lang="tr-TR" sz="2000" i="1" dirty="0" smtClean="0"/>
              <a:t>koruyucu aile </a:t>
            </a:r>
            <a:r>
              <a:rPr lang="tr-TR" sz="2000" i="1" dirty="0"/>
              <a:t>yanına yerleştirilen veya </a:t>
            </a:r>
            <a:r>
              <a:rPr lang="tr-TR" sz="2000" b="1" i="1" dirty="0"/>
              <a:t>ikinci derece yakınlarının yanında ikamet edenler</a:t>
            </a:r>
            <a:r>
              <a:rPr lang="tr-TR" sz="2000" i="1" dirty="0"/>
              <a:t>; </a:t>
            </a:r>
            <a:r>
              <a:rPr lang="tr-TR" sz="2000" i="1" dirty="0" smtClean="0"/>
              <a:t>evlatlık </a:t>
            </a:r>
            <a:r>
              <a:rPr lang="tr-TR" sz="2000" i="1" dirty="0"/>
              <a:t>edinme </a:t>
            </a:r>
            <a:r>
              <a:rPr lang="tr-TR" sz="2000" i="1" dirty="0" smtClean="0"/>
              <a:t>öncesi bir </a:t>
            </a:r>
            <a:r>
              <a:rPr lang="tr-TR" sz="2000" i="1" dirty="0"/>
              <a:t>yıllık geçici bakım sürecinde olanlar; </a:t>
            </a:r>
            <a:r>
              <a:rPr lang="tr-TR" sz="2000" i="1" dirty="0" smtClean="0"/>
              <a:t>Çocuk </a:t>
            </a:r>
            <a:r>
              <a:rPr lang="tr-TR" sz="2000" i="1" dirty="0"/>
              <a:t>Koruma </a:t>
            </a:r>
            <a:r>
              <a:rPr lang="tr-TR" sz="2000" i="1" dirty="0" smtClean="0"/>
              <a:t>Kanunu kapsamında </a:t>
            </a:r>
            <a:r>
              <a:rPr lang="tr-TR" sz="2000" i="1" dirty="0"/>
              <a:t>eğitim veya </a:t>
            </a:r>
            <a:r>
              <a:rPr lang="tr-TR" sz="2000" i="1" dirty="0" smtClean="0"/>
              <a:t>Ailenin </a:t>
            </a:r>
            <a:r>
              <a:rPr lang="tr-TR" sz="2000" i="1" dirty="0"/>
              <a:t>Korunması ve Kadına Karşı Şiddetin Önlenmesine </a:t>
            </a:r>
            <a:r>
              <a:rPr lang="tr-TR" sz="2000" i="1" dirty="0" smtClean="0"/>
              <a:t>Dair Kanun </a:t>
            </a:r>
            <a:r>
              <a:rPr lang="tr-TR" sz="2000" i="1" dirty="0"/>
              <a:t>çerçevesinde ikameti geçici olarak değiştirilmek zorunda kalınanların bakmakla </a:t>
            </a:r>
            <a:r>
              <a:rPr lang="tr-TR" sz="2000" i="1" dirty="0" smtClean="0"/>
              <a:t>yükümlü olduğu </a:t>
            </a:r>
            <a:r>
              <a:rPr lang="tr-TR" sz="2000" i="1" dirty="0"/>
              <a:t>çocuklar; </a:t>
            </a:r>
            <a:r>
              <a:rPr lang="tr-TR" sz="2000" i="1" dirty="0" smtClean="0"/>
              <a:t>Terörle </a:t>
            </a:r>
            <a:r>
              <a:rPr lang="tr-TR" sz="2000" i="1" dirty="0"/>
              <a:t>Mücadele Kanunu, </a:t>
            </a:r>
            <a:r>
              <a:rPr lang="tr-TR" sz="2000" i="1" dirty="0" smtClean="0"/>
              <a:t>Nakdi </a:t>
            </a:r>
            <a:r>
              <a:rPr lang="tr-TR" sz="2000" i="1" dirty="0"/>
              <a:t>Tazminat ve Aylık Bağlanması Hakkında Kanun veya 2330 sayılı </a:t>
            </a:r>
            <a:r>
              <a:rPr lang="tr-TR" sz="2000" i="1" dirty="0" smtClean="0"/>
              <a:t>Kanun hükümleri </a:t>
            </a:r>
            <a:r>
              <a:rPr lang="tr-TR" sz="2000" i="1" dirty="0"/>
              <a:t>uygulanarak aylık bağlanmasını gerektiren kanunlar; </a:t>
            </a:r>
            <a:r>
              <a:rPr lang="tr-TR" sz="2000" i="1" dirty="0" smtClean="0"/>
              <a:t>Türkiye </a:t>
            </a:r>
            <a:r>
              <a:rPr lang="tr-TR" sz="2000" i="1" dirty="0"/>
              <a:t>Cumhuriyeti Emekli Sandığı Kanununun 56 </a:t>
            </a:r>
            <a:r>
              <a:rPr lang="tr-TR" sz="2000" i="1" dirty="0" err="1"/>
              <a:t>ncı</a:t>
            </a:r>
            <a:r>
              <a:rPr lang="tr-TR" sz="2000" i="1" dirty="0"/>
              <a:t>, mülga 45 inci ve 64 üncü maddeleri </a:t>
            </a:r>
            <a:r>
              <a:rPr lang="tr-TR" sz="2000" i="1" dirty="0" smtClean="0"/>
              <a:t>ile 31/5/2006 </a:t>
            </a:r>
            <a:r>
              <a:rPr lang="tr-TR" sz="2000" i="1" dirty="0"/>
              <a:t>tarihli ve 5510 sayılı Sosyal Sigortalar ve Genel Sağlık Sigortası Kanununun 47 </a:t>
            </a:r>
            <a:r>
              <a:rPr lang="tr-TR" sz="2000" i="1" dirty="0" err="1" smtClean="0"/>
              <a:t>nci</a:t>
            </a:r>
            <a:r>
              <a:rPr lang="tr-TR" sz="2000" i="1" dirty="0" smtClean="0"/>
              <a:t> maddesi </a:t>
            </a:r>
            <a:r>
              <a:rPr lang="tr-TR" sz="2000" i="1" dirty="0"/>
              <a:t>kapsamında harp veya vazife malulü sayılanlar ile 24/2/1968 tarihli ve 1005 </a:t>
            </a:r>
            <a:r>
              <a:rPr lang="tr-TR" sz="2000" i="1" dirty="0" smtClean="0"/>
              <a:t>sayılı İstiklal </a:t>
            </a:r>
            <a:r>
              <a:rPr lang="tr-TR" sz="2000" i="1" dirty="0"/>
              <a:t>Madalyası Verilmiş Bulunanlara Vatani Hizmet Tertibinden Şeref Aylığı </a:t>
            </a:r>
            <a:r>
              <a:rPr lang="tr-TR" sz="2000" i="1" dirty="0" smtClean="0"/>
              <a:t>Bağlanması </a:t>
            </a:r>
            <a:r>
              <a:rPr lang="tr-TR" sz="2000" i="1" dirty="0"/>
              <a:t>Hakkındaki Kanun kapsamında aylık bağlanan şehit ve gazi çocukları; 26/9/2004 tarihli ve </a:t>
            </a:r>
            <a:r>
              <a:rPr lang="tr-TR" sz="2000" i="1" dirty="0" smtClean="0"/>
              <a:t>5237 sayılı </a:t>
            </a:r>
            <a:r>
              <a:rPr lang="tr-TR" sz="2000" i="1" dirty="0"/>
              <a:t>Türk Ceza Kanununun 102 ila 105 inci maddeleri kapsamındaki suçların </a:t>
            </a:r>
            <a:r>
              <a:rPr lang="tr-TR" sz="2000" i="1" dirty="0" smtClean="0"/>
              <a:t>mağduru olanlar</a:t>
            </a:r>
            <a:r>
              <a:rPr lang="tr-TR" sz="2000" i="1" dirty="0"/>
              <a:t>; millî sporcu olan öğrenciler ile tutuklu ve hükümlü öğrenciler </a:t>
            </a:r>
            <a:r>
              <a:rPr lang="tr-TR" sz="2000" b="1" i="1" dirty="0" smtClean="0"/>
              <a:t>tercihlerini onaylattıkları </a:t>
            </a:r>
            <a:r>
              <a:rPr lang="tr-TR" sz="2000" b="1" i="1" dirty="0"/>
              <a:t>okul müdürlüğüne durumlarını belgelemeleri halinde bu madde </a:t>
            </a:r>
            <a:r>
              <a:rPr lang="tr-TR" sz="2000" b="1" i="1" dirty="0" smtClean="0"/>
              <a:t> Kapsamında puan </a:t>
            </a:r>
            <a:r>
              <a:rPr lang="tr-TR" sz="2000" b="1" i="1" dirty="0"/>
              <a:t>kaybına uğramazlar)</a:t>
            </a:r>
            <a:endParaRPr lang="tr-TR" sz="2000" dirty="0"/>
          </a:p>
        </p:txBody>
      </p:sp>
    </p:spTree>
    <p:extLst>
      <p:ext uri="{BB962C8B-B14F-4D97-AF65-F5344CB8AC3E}">
        <p14:creationId xmlns:p14="http://schemas.microsoft.com/office/powerpoint/2010/main" val="4178278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12968" cy="6439593"/>
          </a:xfrm>
        </p:spPr>
        <p:txBody>
          <a:bodyPr>
            <a:normAutofit/>
          </a:bodyPr>
          <a:lstStyle/>
          <a:p>
            <a:pPr lvl="1"/>
            <a:r>
              <a:rPr lang="tr-TR" sz="2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iii. Öğrencilerin </a:t>
            </a:r>
            <a:r>
              <a:rPr lang="tr-TR" sz="23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tercih sıralamaları yerleştirme bakımından avantaj sağlayacaktır</a:t>
            </a:r>
            <a:r>
              <a:rPr lang="tr-TR" sz="2300" dirty="0" smtClean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tr-TR" dirty="0"/>
          </a:p>
          <a:p>
            <a:pPr>
              <a:buNone/>
            </a:pPr>
            <a:endParaRPr lang="tr-TR" dirty="0" smtClean="0"/>
          </a:p>
          <a:p>
            <a:pPr lvl="1" algn="just"/>
            <a:endParaRPr lang="tr-TR" sz="2400" dirty="0" smtClean="0">
              <a:latin typeface="Calibri" pitchFamily="34" charset="0"/>
            </a:endParaRPr>
          </a:p>
          <a:p>
            <a:pPr lvl="1" algn="just"/>
            <a:endParaRPr lang="tr-TR" sz="2400" dirty="0" smtClean="0">
              <a:latin typeface="Calibri" pitchFamily="34" charset="0"/>
            </a:endParaRPr>
          </a:p>
          <a:p>
            <a:pPr lvl="1" algn="just"/>
            <a:r>
              <a:rPr lang="tr-TR" sz="2400" dirty="0" smtClean="0">
                <a:latin typeface="Calibri" pitchFamily="34" charset="0"/>
              </a:rPr>
              <a:t>iv</a:t>
            </a:r>
            <a:r>
              <a:rPr lang="tr-TR" sz="2400" dirty="0" smtClean="0">
                <a:latin typeface="Calibri" pitchFamily="34" charset="0"/>
              </a:rPr>
              <a:t>.</a:t>
            </a:r>
            <a:r>
              <a:rPr lang="tr-TR" sz="2400" dirty="0">
                <a:latin typeface="Calibri" pitchFamily="34" charset="0"/>
              </a:rPr>
              <a:t> </a:t>
            </a:r>
            <a:r>
              <a:rPr lang="tr-TR" sz="2400" dirty="0" smtClean="0">
                <a:latin typeface="Calibri" pitchFamily="34" charset="0"/>
              </a:rPr>
              <a:t>Öğrencilerin </a:t>
            </a:r>
            <a:r>
              <a:rPr lang="tr-TR" sz="2400" dirty="0">
                <a:latin typeface="Calibri" pitchFamily="34" charset="0"/>
              </a:rPr>
              <a:t>Ortaokuldaki Başarı Puanı yerleştirmede değerlendirilecektir. </a:t>
            </a:r>
            <a:r>
              <a:rPr lang="tr-TR" sz="2400" dirty="0" smtClean="0">
                <a:latin typeface="Calibri" pitchFamily="34" charset="0"/>
              </a:rPr>
              <a:t>Ortaokul Başarı </a:t>
            </a:r>
            <a:r>
              <a:rPr lang="tr-TR" sz="2400" dirty="0">
                <a:latin typeface="Calibri" pitchFamily="34" charset="0"/>
              </a:rPr>
              <a:t>Puanı 80,00-100 başarı diliminde olan öğrenciler, 60,00-79,99 başarı diliminde </a:t>
            </a:r>
            <a:r>
              <a:rPr lang="tr-TR" sz="2400" dirty="0" smtClean="0">
                <a:latin typeface="Calibri" pitchFamily="34" charset="0"/>
              </a:rPr>
              <a:t>olan öğrencilere </a:t>
            </a:r>
            <a:r>
              <a:rPr lang="tr-TR" sz="2400" dirty="0">
                <a:latin typeface="Calibri" pitchFamily="34" charset="0"/>
              </a:rPr>
              <a:t>göre; 60,00-79,99 başarı diliminde olan öğrenciler de 60,00’ın altında </a:t>
            </a:r>
            <a:r>
              <a:rPr lang="tr-TR" sz="2400" dirty="0" smtClean="0">
                <a:latin typeface="Calibri" pitchFamily="34" charset="0"/>
              </a:rPr>
              <a:t>başarı diliminde </a:t>
            </a:r>
            <a:r>
              <a:rPr lang="tr-TR" sz="2400" dirty="0">
                <a:latin typeface="Calibri" pitchFamily="34" charset="0"/>
              </a:rPr>
              <a:t>olan öğrencilere göre daha avantajlı olacaktır.</a:t>
            </a: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99553" y="980728"/>
            <a:ext cx="6634649" cy="165618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499553" y="5085184"/>
            <a:ext cx="6586538" cy="1543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24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24936" cy="5891683"/>
          </a:xfrm>
        </p:spPr>
        <p:txBody>
          <a:bodyPr>
            <a:normAutofit fontScale="70000" lnSpcReduction="20000"/>
          </a:bodyPr>
          <a:lstStyle/>
          <a:p>
            <a:pPr marL="320040" lvl="1" indent="0" algn="just">
              <a:buNone/>
            </a:pPr>
            <a:r>
              <a:rPr lang="tr-TR" sz="3400" dirty="0">
                <a:solidFill>
                  <a:schemeClr val="accent1"/>
                </a:solidFill>
              </a:rPr>
              <a:t>v.</a:t>
            </a:r>
            <a:r>
              <a:rPr lang="tr-TR" dirty="0">
                <a:solidFill>
                  <a:schemeClr val="accent1"/>
                </a:solidFill>
              </a:rPr>
              <a:t> </a:t>
            </a:r>
            <a:r>
              <a:rPr lang="tr-TR" sz="3400" dirty="0">
                <a:solidFill>
                  <a:schemeClr val="accent1"/>
                </a:solidFill>
                <a:latin typeface="Calibri" pitchFamily="34" charset="0"/>
              </a:rPr>
              <a:t>Öğrencilerin sekizinci sınıfta okula devam durumları </a:t>
            </a:r>
            <a:r>
              <a:rPr lang="tr-TR" sz="3400" dirty="0" smtClean="0">
                <a:solidFill>
                  <a:schemeClr val="accent1"/>
                </a:solidFill>
                <a:latin typeface="Calibri" pitchFamily="34" charset="0"/>
              </a:rPr>
              <a:t>yerleştirmede değerlendirilecektir</a:t>
            </a:r>
            <a:r>
              <a:rPr lang="tr-TR" dirty="0">
                <a:solidFill>
                  <a:schemeClr val="accent1"/>
                </a:solidFill>
              </a:rPr>
              <a:t>. </a:t>
            </a:r>
            <a:endParaRPr lang="tr-TR" dirty="0" smtClean="0">
              <a:solidFill>
                <a:schemeClr val="accent1"/>
              </a:solidFill>
            </a:endParaRPr>
          </a:p>
          <a:p>
            <a:pPr lvl="1" algn="just"/>
            <a:endParaRPr lang="tr-TR" dirty="0" smtClean="0"/>
          </a:p>
          <a:p>
            <a:pPr marL="320040" lvl="1" indent="0" algn="just">
              <a:buNone/>
            </a:pPr>
            <a:r>
              <a:rPr lang="tr-TR" b="1" dirty="0" smtClean="0">
                <a:latin typeface="Calibri" pitchFamily="34" charset="0"/>
              </a:rPr>
              <a:t>Özürsüz </a:t>
            </a:r>
            <a:r>
              <a:rPr lang="tr-TR" b="1" dirty="0">
                <a:latin typeface="Calibri" pitchFamily="34" charset="0"/>
              </a:rPr>
              <a:t>devamsızlığı 0-5 gün olan öğrenciler 5,5-10 gün olanlara </a:t>
            </a:r>
            <a:r>
              <a:rPr lang="tr-TR" b="1" dirty="0" smtClean="0">
                <a:latin typeface="Calibri" pitchFamily="34" charset="0"/>
              </a:rPr>
              <a:t>göre; 5,5-10 </a:t>
            </a:r>
            <a:r>
              <a:rPr lang="tr-TR" b="1" dirty="0">
                <a:latin typeface="Calibri" pitchFamily="34" charset="0"/>
              </a:rPr>
              <a:t>gün devamsızlığı olan öğrenciler 10,5-15 gün olanlara göre; 10,5-15 gün </a:t>
            </a:r>
            <a:r>
              <a:rPr lang="tr-TR" b="1" dirty="0" smtClean="0">
                <a:latin typeface="Calibri" pitchFamily="34" charset="0"/>
              </a:rPr>
              <a:t>devamsızlığı olan </a:t>
            </a:r>
            <a:r>
              <a:rPr lang="tr-TR" b="1" dirty="0">
                <a:latin typeface="Calibri" pitchFamily="34" charset="0"/>
              </a:rPr>
              <a:t>öğrenciler 15,5-20 gün olanlara göre; 15,5-20 gün devamsızlığı olan öğrenciler de 20 </a:t>
            </a:r>
            <a:r>
              <a:rPr lang="tr-TR" b="1" dirty="0" smtClean="0">
                <a:latin typeface="Calibri" pitchFamily="34" charset="0"/>
              </a:rPr>
              <a:t>gün üzeri </a:t>
            </a:r>
            <a:r>
              <a:rPr lang="tr-TR" b="1" dirty="0">
                <a:latin typeface="Calibri" pitchFamily="34" charset="0"/>
              </a:rPr>
              <a:t>olanlara göre daha avantajlı olacaktır</a:t>
            </a:r>
            <a:r>
              <a:rPr lang="tr-TR" b="1" dirty="0" smtClean="0">
                <a:latin typeface="Calibri" pitchFamily="34" charset="0"/>
              </a:rPr>
              <a:t>.</a:t>
            </a:r>
          </a:p>
          <a:p>
            <a:endParaRPr lang="tr-TR" dirty="0"/>
          </a:p>
          <a:p>
            <a:endParaRPr lang="tr-TR" dirty="0" smtClean="0"/>
          </a:p>
          <a:p>
            <a:endParaRPr lang="tr-TR" dirty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pPr marL="320040" lvl="1" indent="0" algn="just">
              <a:buNone/>
            </a:pPr>
            <a:endParaRPr lang="tr-TR" dirty="0" smtClean="0"/>
          </a:p>
          <a:p>
            <a:pPr marL="45720" indent="0" algn="just">
              <a:buNone/>
            </a:pPr>
            <a:r>
              <a:rPr lang="tr-TR" sz="3300" dirty="0" smtClean="0"/>
              <a:t>vi</a:t>
            </a:r>
            <a:r>
              <a:rPr lang="tr-TR" sz="3300" b="1" dirty="0">
                <a:latin typeface="Calibri" pitchFamily="34" charset="0"/>
              </a:rPr>
              <a:t>. Yerel yerleştirmede son ölçüt olarak yaşça küçük olan öğrenciler </a:t>
            </a:r>
            <a:r>
              <a:rPr lang="tr-TR" sz="3300" b="1" dirty="0" smtClean="0">
                <a:latin typeface="Calibri" pitchFamily="34" charset="0"/>
              </a:rPr>
              <a:t>öncelikle yerleştirilecektir</a:t>
            </a:r>
            <a:r>
              <a:rPr lang="tr-TR" sz="3300" b="1" dirty="0">
                <a:latin typeface="Calibri" pitchFamily="34" charset="0"/>
              </a:rPr>
              <a:t>.</a:t>
            </a:r>
          </a:p>
          <a:p>
            <a:pPr marL="0" indent="0" algn="just">
              <a:buNone/>
            </a:pPr>
            <a:endParaRPr lang="tr-TR" sz="3100" b="1" dirty="0" smtClean="0">
              <a:latin typeface="Calibri" pitchFamily="34" charset="0"/>
            </a:endParaRPr>
          </a:p>
          <a:p>
            <a:pPr marL="0" indent="0" algn="just">
              <a:buNone/>
            </a:pPr>
            <a:r>
              <a:rPr lang="tr-TR" sz="3100" b="1" dirty="0" smtClean="0">
                <a:latin typeface="Calibri" pitchFamily="34" charset="0"/>
              </a:rPr>
              <a:t>Öğrenciler</a:t>
            </a:r>
            <a:r>
              <a:rPr lang="tr-TR" sz="3100" b="1" dirty="0">
                <a:latin typeface="Calibri" pitchFamily="34" charset="0"/>
              </a:rPr>
              <a:t>, yerleştirme işlemleri sonucunda Yerel Yerleştirme İle Öğrenci Alan </a:t>
            </a:r>
            <a:r>
              <a:rPr lang="tr-TR" sz="3100" b="1" dirty="0" smtClean="0">
                <a:latin typeface="Calibri" pitchFamily="34" charset="0"/>
              </a:rPr>
              <a:t>Okul tercihine </a:t>
            </a:r>
            <a:r>
              <a:rPr lang="tr-TR" sz="3100" b="1" dirty="0">
                <a:latin typeface="Calibri" pitchFamily="34" charset="0"/>
              </a:rPr>
              <a:t>yerleşmiş ise pansiyonlu okul yerleştirmelerine yaptıkları tercihler </a:t>
            </a:r>
            <a:r>
              <a:rPr lang="tr-TR" sz="3100" b="1" dirty="0" smtClean="0">
                <a:latin typeface="Calibri" pitchFamily="34" charset="0"/>
              </a:rPr>
              <a:t>dikkate alınmayacaktır</a:t>
            </a:r>
            <a:r>
              <a:rPr lang="tr-TR" sz="3100" b="1" dirty="0">
                <a:latin typeface="Calibri" pitchFamily="34" charset="0"/>
              </a:rPr>
              <a:t>.</a:t>
            </a:r>
            <a:endParaRPr lang="tr-TR" sz="3100" b="1" dirty="0" smtClean="0">
              <a:latin typeface="Calibri" pitchFamily="34" charset="0"/>
            </a:endParaRPr>
          </a:p>
          <a:p>
            <a:endParaRPr lang="tr-TR" dirty="0"/>
          </a:p>
        </p:txBody>
      </p:sp>
      <p:pic>
        <p:nvPicPr>
          <p:cNvPr id="2" name="Resim 1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83444" y="2276872"/>
            <a:ext cx="5505103" cy="1538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630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Ortaöğretime Geçiş Süreçleri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0" y="1700809"/>
            <a:ext cx="9144000" cy="4699992"/>
          </a:xfrm>
        </p:spPr>
        <p:txBody>
          <a:bodyPr>
            <a:normAutofit/>
          </a:bodyPr>
          <a:lstStyle/>
          <a:p>
            <a:r>
              <a:rPr lang="tr-TR" sz="3600" b="1" dirty="0" smtClean="0">
                <a:latin typeface="+mj-lt"/>
                <a:cs typeface="Aharoni"/>
              </a:rPr>
              <a:t>Ortaöğretim kurumlarına tercih ve yerleştirme iki farklı şekilde olmaktadır:</a:t>
            </a:r>
          </a:p>
          <a:p>
            <a:pPr>
              <a:buNone/>
            </a:pPr>
            <a:endParaRPr lang="tr-TR" sz="4000" b="1" dirty="0" smtClean="0"/>
          </a:p>
          <a:p>
            <a:pPr>
              <a:buNone/>
            </a:pPr>
            <a:r>
              <a:rPr lang="tr-TR" sz="4000" b="1" dirty="0" smtClean="0"/>
              <a:t>1- Merkezi Yerleştirme</a:t>
            </a:r>
          </a:p>
          <a:p>
            <a:pPr>
              <a:buNone/>
            </a:pPr>
            <a:endParaRPr lang="tr-TR" sz="4000" b="1" dirty="0" smtClean="0"/>
          </a:p>
          <a:p>
            <a:pPr>
              <a:buNone/>
            </a:pPr>
            <a:r>
              <a:rPr lang="tr-TR" sz="4000" b="1" dirty="0" smtClean="0"/>
              <a:t>2- Yerel Yerleştirme</a:t>
            </a:r>
            <a:endParaRPr lang="tr-TR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Resim" descr="aa-me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97360" y="1340768"/>
            <a:ext cx="7272808" cy="2808311"/>
          </a:xfrm>
          <a:prstGeom prst="rect">
            <a:avLst/>
          </a:prstGeom>
        </p:spPr>
      </p:pic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/>
          <a:lstStyle/>
          <a:p>
            <a:pPr algn="ctr"/>
            <a:r>
              <a:rPr lang="tr-TR" dirty="0" smtClean="0"/>
              <a:t>1. BÖLÜM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323528" y="4365104"/>
            <a:ext cx="8424936" cy="208823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sz="4800" b="1" dirty="0" smtClean="0">
                <a:latin typeface="+mj-lt"/>
              </a:rPr>
              <a:t>Merkezi Sınav </a:t>
            </a:r>
          </a:p>
          <a:p>
            <a:pPr algn="ctr">
              <a:buNone/>
            </a:pPr>
            <a:r>
              <a:rPr lang="tr-TR" sz="4800" b="1" dirty="0" smtClean="0">
                <a:latin typeface="+mj-lt"/>
              </a:rPr>
              <a:t>Uygulama Ve Başvuru Esasları</a:t>
            </a:r>
            <a:endParaRPr lang="tr-TR" sz="48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Merkezi sınav nedir?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775191"/>
            <a:ext cx="8892480" cy="4625609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tr-TR" dirty="0" smtClean="0"/>
              <a:t>    </a:t>
            </a:r>
            <a:r>
              <a:rPr lang="tr-TR" dirty="0" smtClean="0">
                <a:latin typeface="Agency FB" panose="020B0503020202020204" pitchFamily="34" charset="0"/>
              </a:rPr>
              <a:t>Resmî ve özel ortaokullar, imam hatip ortaokulları ve geçici eğitim merkezlerinin (GEM) 8’inci sınıflarında öğrenim gören öğrencilerin </a:t>
            </a:r>
          </a:p>
          <a:p>
            <a:pPr>
              <a:buNone/>
            </a:pPr>
            <a:endParaRPr lang="tr-TR" dirty="0"/>
          </a:p>
          <a:p>
            <a:pPr>
              <a:buNone/>
            </a:pP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	Fen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iseleri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tr-TR" sz="2500" b="1" dirty="0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osyal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ilimler liseleri, proje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uygulayan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eğitim kurumları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ile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mesleki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ve teknik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Anadolu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liselerinin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Anadolu</a:t>
            </a:r>
            <a:r>
              <a:rPr lang="tr-TR" sz="25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teknik </a:t>
            </a:r>
            <a:r>
              <a:rPr lang="tr-TR" sz="2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programlarına öğrenci yerleştirilmesi amacıyla Bakanlıkça yapılan merkezî sınavdır.</a:t>
            </a:r>
            <a:endParaRPr lang="tr-TR" sz="25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928992" cy="720080"/>
          </a:xfr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tr-TR" sz="4000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Merkezi Sınavla Alınan Öğrenci Sayısı</a:t>
            </a:r>
            <a:endParaRPr lang="en-US" sz="40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aphicFrame>
        <p:nvGraphicFramePr>
          <p:cNvPr id="10" name="9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7747942"/>
              </p:ext>
            </p:extLst>
          </p:nvPr>
        </p:nvGraphicFramePr>
        <p:xfrm>
          <a:off x="503548" y="1843720"/>
          <a:ext cx="8136903" cy="353060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0276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33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7425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8160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840">
                <a:tc gridSpan="4">
                  <a:txBody>
                    <a:bodyPr/>
                    <a:lstStyle/>
                    <a:p>
                      <a:pPr algn="ctr"/>
                      <a:r>
                        <a:rPr lang="tr-TR" sz="2800" dirty="0" smtClean="0"/>
                        <a:t>OKUL SAYILARI VE KONTENJANLARI*</a:t>
                      </a:r>
                      <a:endParaRPr lang="tr-TR" sz="2800" dirty="0"/>
                    </a:p>
                  </a:txBody>
                  <a:tcPr marL="68580" marR="68580"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OKUL TÜRÜ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OKUL</a:t>
                      </a:r>
                      <a:r>
                        <a:rPr lang="tr-TR" sz="2000" b="1" baseline="0" dirty="0" smtClean="0">
                          <a:solidFill>
                            <a:srgbClr val="0070C0"/>
                          </a:solidFill>
                        </a:rPr>
                        <a:t> SAYISI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SINIF</a:t>
                      </a:r>
                      <a:r>
                        <a:rPr lang="tr-TR" sz="2000" b="1" baseline="0" dirty="0" smtClean="0">
                          <a:solidFill>
                            <a:srgbClr val="0070C0"/>
                          </a:solidFill>
                        </a:rPr>
                        <a:t> SAYISI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rgbClr val="0070C0"/>
                          </a:solidFill>
                        </a:rPr>
                        <a:t>KONTENJANLAR</a:t>
                      </a:r>
                      <a:endParaRPr lang="tr-TR" sz="2000" b="1" dirty="0">
                        <a:solidFill>
                          <a:srgbClr val="0070C0"/>
                        </a:solidFill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Fen</a:t>
                      </a:r>
                      <a:r>
                        <a:rPr lang="tr-TR" b="1" i="1" baseline="0" dirty="0" smtClean="0"/>
                        <a:t> Lisesi</a:t>
                      </a:r>
                      <a:endParaRPr lang="tr-TR" b="1" i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309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1.150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34.500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Sosyal</a:t>
                      </a:r>
                      <a:r>
                        <a:rPr lang="tr-TR" b="1" i="1" baseline="0" dirty="0" smtClean="0"/>
                        <a:t> bilimler Lisesi</a:t>
                      </a:r>
                      <a:endParaRPr lang="tr-TR" b="1" i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89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315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9.450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Anadolu</a:t>
                      </a:r>
                      <a:r>
                        <a:rPr lang="tr-TR" b="1" i="1" baseline="0" dirty="0" smtClean="0"/>
                        <a:t> Lisesi</a:t>
                      </a:r>
                      <a:endParaRPr lang="tr-TR" b="1" i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222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1.151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34.530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Mesleki</a:t>
                      </a:r>
                      <a:r>
                        <a:rPr lang="tr-TR" b="1" i="1" baseline="0" dirty="0" smtClean="0"/>
                        <a:t> ve Teknik Anadolu Lisesi</a:t>
                      </a:r>
                      <a:endParaRPr lang="tr-TR" b="1" i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449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639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19.170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tr-TR" b="1" i="1" dirty="0" smtClean="0"/>
                        <a:t>Anadolu imam</a:t>
                      </a:r>
                      <a:r>
                        <a:rPr lang="tr-TR" b="1" i="1" baseline="0" dirty="0" smtClean="0"/>
                        <a:t> Hatip Lisesi</a:t>
                      </a:r>
                      <a:endParaRPr lang="tr-TR" b="1" i="1" dirty="0"/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298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962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smtClean="0">
                          <a:latin typeface="Calibri" pitchFamily="34" charset="0"/>
                        </a:rPr>
                        <a:t>28.860</a:t>
                      </a:r>
                      <a:endParaRPr lang="tr-TR" b="1" i="1" dirty="0">
                        <a:latin typeface="Calibri" pitchFamily="34" charset="0"/>
                      </a:endParaRPr>
                    </a:p>
                  </a:txBody>
                  <a:tcPr marL="68580" marR="6858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1776">
                <a:tc>
                  <a:txBody>
                    <a:bodyPr/>
                    <a:lstStyle/>
                    <a:p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</a:rPr>
                        <a:t>Toplam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1.367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4.217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400" b="1" dirty="0" smtClean="0">
                          <a:solidFill>
                            <a:schemeClr val="accent3">
                              <a:lumMod val="75000"/>
                            </a:schemeClr>
                          </a:solidFill>
                          <a:latin typeface="Calibri" pitchFamily="34" charset="0"/>
                        </a:rPr>
                        <a:t>126.510</a:t>
                      </a:r>
                      <a:endParaRPr lang="tr-TR" sz="2400" b="1" dirty="0">
                        <a:solidFill>
                          <a:schemeClr val="accent3">
                            <a:lumMod val="75000"/>
                          </a:schemeClr>
                        </a:solidFill>
                        <a:latin typeface="Calibri" pitchFamily="34" charset="0"/>
                      </a:endParaRPr>
                    </a:p>
                  </a:txBody>
                  <a:tcPr marL="68580" marR="68580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8" name="7 Metin kutusu"/>
          <p:cNvSpPr txBox="1"/>
          <p:nvPr/>
        </p:nvSpPr>
        <p:spPr>
          <a:xfrm>
            <a:off x="467544" y="5949280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dirty="0" smtClean="0"/>
              <a:t>* Veriler </a:t>
            </a:r>
            <a:r>
              <a:rPr lang="tr-TR" dirty="0" smtClean="0">
                <a:latin typeface="Calibri" pitchFamily="34" charset="0"/>
              </a:rPr>
              <a:t>2018</a:t>
            </a:r>
            <a:r>
              <a:rPr lang="tr-TR" dirty="0" smtClean="0"/>
              <a:t> yılınındır.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06985421"/>
      </p:ext>
    </p:extLst>
  </p:cSld>
  <p:clrMapOvr>
    <a:masterClrMapping/>
  </p:clrMapOvr>
  <p:transition advClick="0" advTm="10000">
    <p:cover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Merkezi Sınav Ne Zaman Yapılacak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179512" y="1628800"/>
            <a:ext cx="8964488" cy="4968551"/>
          </a:xfrm>
        </p:spPr>
        <p:txBody>
          <a:bodyPr/>
          <a:lstStyle/>
          <a:p>
            <a:r>
              <a:rPr lang="tr-TR" b="1" dirty="0" smtClean="0">
                <a:latin typeface="Calibri" pitchFamily="34" charset="0"/>
              </a:rPr>
              <a:t>Liseye Geçiş Sınavı (LGS) olarak da bilinen “Sınavla Öğrenci Alacak Ortaöğretim Kurumlarına İlişkin Merkezi Sınav”</a:t>
            </a:r>
          </a:p>
          <a:p>
            <a:pPr>
              <a:buNone/>
            </a:pPr>
            <a:r>
              <a:rPr lang="tr-TR" b="1" dirty="0" smtClean="0">
                <a:solidFill>
                  <a:srgbClr val="FF0000"/>
                </a:solidFill>
                <a:latin typeface="Calibri" pitchFamily="34" charset="0"/>
              </a:rPr>
              <a:t>     01 Haziran 2019, Cumartesi </a:t>
            </a:r>
            <a:r>
              <a:rPr lang="tr-TR" b="1" dirty="0" smtClean="0">
                <a:latin typeface="Calibri" pitchFamily="34" charset="0"/>
              </a:rPr>
              <a:t>günü yapılacak.</a:t>
            </a:r>
          </a:p>
          <a:p>
            <a:pPr>
              <a:buNone/>
            </a:pPr>
            <a:endParaRPr lang="tr-TR" b="1" dirty="0" smtClean="0">
              <a:latin typeface="Calibri" pitchFamily="34" charset="0"/>
            </a:endParaRPr>
          </a:p>
          <a:p>
            <a:pPr>
              <a:buNone/>
            </a:pPr>
            <a:r>
              <a:rPr lang="tr-TR" b="1" dirty="0" smtClean="0">
                <a:latin typeface="Calibri" pitchFamily="34" charset="0"/>
              </a:rPr>
              <a:t> Geçtiğimiz yılki (2018) Sınav Süreci şöyleydi:</a:t>
            </a:r>
          </a:p>
          <a:p>
            <a:pPr>
              <a:buNone/>
            </a:pPr>
            <a:endParaRPr lang="tr-TR" b="1" dirty="0">
              <a:latin typeface="Calibri" pitchFamily="34" charset="0"/>
            </a:endParaRPr>
          </a:p>
        </p:txBody>
      </p:sp>
      <p:pic>
        <p:nvPicPr>
          <p:cNvPr id="4" name="3 Resim" descr="Screenshot_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4400" y="4406483"/>
            <a:ext cx="7353300" cy="220486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48680"/>
            <a:ext cx="8928992" cy="792088"/>
          </a:xfr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tr-TR" b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SORU SAYISI ve SINAV SÜRESİ</a:t>
            </a:r>
            <a:endParaRPr lang="vi-VN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grpSp>
        <p:nvGrpSpPr>
          <p:cNvPr id="3" name="Grup 19"/>
          <p:cNvGrpSpPr/>
          <p:nvPr/>
        </p:nvGrpSpPr>
        <p:grpSpPr>
          <a:xfrm>
            <a:off x="5364088" y="1772816"/>
            <a:ext cx="3096345" cy="3312368"/>
            <a:chOff x="6888088" y="1700808"/>
            <a:chExt cx="3846891" cy="3800370"/>
          </a:xfrm>
        </p:grpSpPr>
        <p:sp>
          <p:nvSpPr>
            <p:cNvPr id="48" name="Rectangle 47"/>
            <p:cNvSpPr/>
            <p:nvPr/>
          </p:nvSpPr>
          <p:spPr>
            <a:xfrm>
              <a:off x="7248128" y="4793292"/>
              <a:ext cx="3486851" cy="707886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4000" b="1" dirty="0" smtClean="0">
                  <a:solidFill>
                    <a:schemeClr val="accent1">
                      <a:lumMod val="60000"/>
                      <a:lumOff val="40000"/>
                    </a:schemeClr>
                  </a:solidFill>
                  <a:latin typeface="+mj-lt"/>
                </a:rPr>
                <a:t>Soru Sayısı</a:t>
              </a:r>
              <a:endParaRPr lang="en-US" sz="40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+mj-lt"/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6888088" y="1700808"/>
              <a:ext cx="3147406" cy="3023579"/>
            </a:xfrm>
            <a:prstGeom prst="ellipse">
              <a:avLst/>
            </a:prstGeom>
            <a:blipFill dpi="0" rotWithShape="1">
              <a:blip r:embed="rId2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a:blipFill>
            <a:ln w="117475">
              <a:solidFill>
                <a:schemeClr val="accent1">
                  <a:lumMod val="60000"/>
                  <a:lumOff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r-TR"/>
            </a:p>
          </p:txBody>
        </p:sp>
      </p:grpSp>
      <p:grpSp>
        <p:nvGrpSpPr>
          <p:cNvPr id="4" name="Grup 12"/>
          <p:cNvGrpSpPr/>
          <p:nvPr/>
        </p:nvGrpSpPr>
        <p:grpSpPr>
          <a:xfrm>
            <a:off x="395536" y="1412776"/>
            <a:ext cx="3438382" cy="3675511"/>
            <a:chOff x="551384" y="1769713"/>
            <a:chExt cx="3469163" cy="3789764"/>
          </a:xfrm>
        </p:grpSpPr>
        <p:sp>
          <p:nvSpPr>
            <p:cNvPr id="17" name="Rectangle 16"/>
            <p:cNvSpPr/>
            <p:nvPr/>
          </p:nvSpPr>
          <p:spPr>
            <a:xfrm>
              <a:off x="557719" y="4913146"/>
              <a:ext cx="3462828" cy="646331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tr-TR" sz="3600" b="1" dirty="0" smtClean="0">
                  <a:solidFill>
                    <a:srgbClr val="18CAC2"/>
                  </a:solidFill>
                  <a:latin typeface="+mj-lt"/>
                </a:rPr>
                <a:t>Sınav Süresi</a:t>
              </a:r>
              <a:endParaRPr lang="en-US" sz="3600" b="1" dirty="0">
                <a:solidFill>
                  <a:srgbClr val="18CAC2"/>
                </a:solidFill>
                <a:latin typeface="+mj-lt"/>
              </a:endParaRPr>
            </a:p>
          </p:txBody>
        </p:sp>
        <p:pic>
          <p:nvPicPr>
            <p:cNvPr id="1026" name="Picture 2" descr="C:\Users\win7\Desktop\alarm-1673577_960_720.png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1384" y="1769713"/>
              <a:ext cx="3153516" cy="315351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" name="Oval 11"/>
          <p:cNvSpPr/>
          <p:nvPr/>
        </p:nvSpPr>
        <p:spPr>
          <a:xfrm>
            <a:off x="1043608" y="5157192"/>
            <a:ext cx="1656184" cy="1472273"/>
          </a:xfrm>
          <a:prstGeom prst="ellipse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r-TR" sz="4800" b="1" dirty="0" smtClean="0">
                <a:solidFill>
                  <a:schemeClr val="bg1"/>
                </a:solidFill>
                <a:latin typeface="Calibri" pitchFamily="34" charset="0"/>
              </a:rPr>
              <a:t>135 </a:t>
            </a:r>
            <a:r>
              <a:rPr lang="tr-TR" sz="2000" b="1" dirty="0" smtClean="0">
                <a:solidFill>
                  <a:schemeClr val="bg1"/>
                </a:solidFill>
                <a:latin typeface="Calibri" pitchFamily="34" charset="0"/>
              </a:rPr>
              <a:t>dk</a:t>
            </a:r>
            <a:r>
              <a:rPr lang="tr-TR" sz="1100" dirty="0" smtClean="0">
                <a:solidFill>
                  <a:schemeClr val="bg1"/>
                </a:solidFill>
                <a:latin typeface="Calibri" pitchFamily="34" charset="0"/>
              </a:rPr>
              <a:t>.</a:t>
            </a:r>
            <a:endParaRPr lang="tr-TR" sz="1100" dirty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60" name="Oval 59"/>
          <p:cNvSpPr/>
          <p:nvPr/>
        </p:nvSpPr>
        <p:spPr>
          <a:xfrm>
            <a:off x="6012160" y="5013176"/>
            <a:ext cx="1728192" cy="1584176"/>
          </a:xfrm>
          <a:prstGeom prst="ellipse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tr-TR" sz="4800" b="1" dirty="0">
                <a:solidFill>
                  <a:schemeClr val="tx1"/>
                </a:solidFill>
                <a:latin typeface="Calibri" pitchFamily="34" charset="0"/>
              </a:rPr>
              <a:t>9</a:t>
            </a:r>
            <a:r>
              <a:rPr lang="tr-TR" sz="4800" b="1" dirty="0" smtClean="0">
                <a:solidFill>
                  <a:schemeClr val="tx1"/>
                </a:solidFill>
                <a:latin typeface="Calibri" pitchFamily="34" charset="0"/>
              </a:rPr>
              <a:t>0</a:t>
            </a:r>
            <a:r>
              <a:rPr lang="tr-TR" sz="4800" b="1" dirty="0" smtClean="0">
                <a:solidFill>
                  <a:schemeClr val="bg1"/>
                </a:solidFill>
              </a:rPr>
              <a:t> </a:t>
            </a:r>
            <a:endParaRPr lang="tr-TR" sz="11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56723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 advClick="0" advTm="12000">
        <p:cut/>
      </p:transition>
    </mc:Choice>
    <mc:Fallback xmlns="">
      <p:transition advClick="0" advTm="1200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2000"/>
                            </p:stCondLst>
                            <p:childTnLst>
                              <p:par>
                                <p:cTn id="3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60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1214822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Hangi Dersten </a:t>
            </a:r>
            <a:br>
              <a:rPr lang="tr-TR" dirty="0" smtClean="0"/>
            </a:br>
            <a:r>
              <a:rPr lang="tr-TR" dirty="0" smtClean="0"/>
              <a:t>Ne Kadar Soru Çıkacak?</a:t>
            </a:r>
            <a:endParaRPr lang="tr-TR" dirty="0"/>
          </a:p>
        </p:txBody>
      </p:sp>
      <p:graphicFrame>
        <p:nvGraphicFramePr>
          <p:cNvPr id="3" name="2 Tablo"/>
          <p:cNvGraphicFramePr>
            <a:graphicFrameLocks noGrp="1"/>
          </p:cNvGraphicFramePr>
          <p:nvPr/>
        </p:nvGraphicFramePr>
        <p:xfrm>
          <a:off x="251521" y="2276872"/>
          <a:ext cx="4392488" cy="37185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4157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509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638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ALT TESTLER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Soru Sayısı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Türkçe</a:t>
                      </a:r>
                    </a:p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Calibri" pitchFamily="34" charset="0"/>
                          <a:ea typeface="+mn-ea"/>
                          <a:cs typeface="+mn-cs"/>
                        </a:rPr>
                        <a:t>T.C. İnkılap Tarihi ve Atatürkçülük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kumimoji="0" lang="tr-TR" sz="1800" b="1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Din Kültürü ve Ahlak Bilgisi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04867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Yabancı Dil</a:t>
                      </a:r>
                    </a:p>
                    <a:p>
                      <a:pPr algn="ctr"/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10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47261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TOPLAM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50</a:t>
                      </a:r>
                    </a:p>
                    <a:p>
                      <a:pPr algn="ctr"/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Süre: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75 </a:t>
                      </a:r>
                      <a:r>
                        <a:rPr lang="tr-TR" sz="14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dk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4" name="3 Metin kutusu"/>
          <p:cNvSpPr txBox="1"/>
          <p:nvPr/>
        </p:nvSpPr>
        <p:spPr>
          <a:xfrm>
            <a:off x="611560" y="177889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SÖZEL BÖLÜM (Saat: 09:30)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5873016"/>
              </p:ext>
            </p:extLst>
          </p:nvPr>
        </p:nvGraphicFramePr>
        <p:xfrm>
          <a:off x="4860031" y="2276872"/>
          <a:ext cx="4104456" cy="27159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22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522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32046"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ALT TESTLER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Soru Sayısı</a:t>
                      </a:r>
                      <a:endParaRPr lang="tr-TR" sz="18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4571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Matematik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4571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Fen Bilimleri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20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5710">
                <a:tc>
                  <a:txBody>
                    <a:bodyPr/>
                    <a:lstStyle/>
                    <a:p>
                      <a:pPr algn="ctr"/>
                      <a:r>
                        <a:rPr lang="tr-TR" sz="20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TOPLAM</a:t>
                      </a:r>
                      <a:endParaRPr lang="tr-TR" sz="20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32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40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400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Süre: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60 </a:t>
                      </a:r>
                      <a:r>
                        <a:rPr lang="tr-TR" sz="1400" b="1" baseline="0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dk</a:t>
                      </a:r>
                      <a:r>
                        <a:rPr lang="tr-TR" sz="1400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</a:t>
                      </a:r>
                      <a:endParaRPr lang="tr-TR" sz="1400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5 Metin kutusu"/>
          <p:cNvSpPr txBox="1"/>
          <p:nvPr/>
        </p:nvSpPr>
        <p:spPr>
          <a:xfrm>
            <a:off x="4860031" y="1778898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2000" b="1" dirty="0" smtClean="0">
                <a:latin typeface="Arial" pitchFamily="34" charset="0"/>
                <a:cs typeface="Arial" pitchFamily="34" charset="0"/>
              </a:rPr>
              <a:t>SAYISAL BÖLÜM (Saat: 11:30)</a:t>
            </a:r>
            <a:endParaRPr lang="tr-TR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Metin kutusu"/>
          <p:cNvSpPr txBox="1"/>
          <p:nvPr/>
        </p:nvSpPr>
        <p:spPr>
          <a:xfrm>
            <a:off x="1331640" y="6093296"/>
            <a:ext cx="8352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atin typeface="Calibri" pitchFamily="34" charset="0"/>
              </a:rPr>
              <a:t>* Sınav soruları 8. sınıf konularından oluşacaktır</a:t>
            </a:r>
            <a:r>
              <a:rPr lang="tr-TR" dirty="0" smtClean="0"/>
              <a:t>.</a:t>
            </a:r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922114"/>
          </a:xfrm>
        </p:spPr>
        <p:txBody>
          <a:bodyPr>
            <a:normAutofit fontScale="90000"/>
          </a:bodyPr>
          <a:lstStyle/>
          <a:p>
            <a:pPr algn="ctr"/>
            <a:r>
              <a:rPr lang="tr-TR" sz="6000" dirty="0" smtClean="0"/>
              <a:t>DİKKAT !</a:t>
            </a:r>
            <a:endParaRPr lang="tr-TR" sz="6000" dirty="0"/>
          </a:p>
        </p:txBody>
      </p:sp>
      <p:sp>
        <p:nvSpPr>
          <p:cNvPr id="3" name="2 Metin kutusu"/>
          <p:cNvSpPr txBox="1"/>
          <p:nvPr/>
        </p:nvSpPr>
        <p:spPr>
          <a:xfrm>
            <a:off x="189248" y="1292567"/>
            <a:ext cx="87849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* 3 Yanlış Cevap 1 Doğruyu Götürecek.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Metin kutusu"/>
          <p:cNvSpPr txBox="1"/>
          <p:nvPr/>
        </p:nvSpPr>
        <p:spPr>
          <a:xfrm>
            <a:off x="189451" y="2034713"/>
            <a:ext cx="87849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3600" b="1" dirty="0" smtClean="0">
                <a:latin typeface="Arial" pitchFamily="34" charset="0"/>
                <a:cs typeface="Arial" pitchFamily="34" charset="0"/>
              </a:rPr>
              <a:t>* Puanınız Hesaplanırken Derslerin Ağırlık Katsayıları Farklı Hesaplanacak.</a:t>
            </a:r>
            <a:endParaRPr lang="tr-TR" sz="3600" b="1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4 Tablo"/>
          <p:cNvGraphicFramePr>
            <a:graphicFrameLocks noGrp="1"/>
          </p:cNvGraphicFramePr>
          <p:nvPr/>
        </p:nvGraphicFramePr>
        <p:xfrm>
          <a:off x="1403648" y="3645024"/>
          <a:ext cx="6096000" cy="2595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075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ALT</a:t>
                      </a:r>
                      <a:r>
                        <a:rPr lang="tr-TR" b="1" baseline="0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 TESTLER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Ağırlık Katsayıları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Türkçe 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Matematik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Fen Bilimleri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4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err="1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Tc</a:t>
                      </a:r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. İnkılap Tarihi ve Atatürkçülük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Din Kültürü ve Ahlak Bilgisi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Yabancı Dil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dirty="0" smtClean="0">
                          <a:solidFill>
                            <a:schemeClr val="tx1"/>
                          </a:solidFill>
                          <a:latin typeface="Calibri" pitchFamily="34" charset="0"/>
                        </a:rPr>
                        <a:t>1</a:t>
                      </a:r>
                      <a:endParaRPr lang="tr-TR" b="1" dirty="0">
                        <a:solidFill>
                          <a:schemeClr val="tx1"/>
                        </a:solidFill>
                        <a:latin typeface="Calibri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Hisse Senedi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Hisse Senedi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291</TotalTime>
  <Words>938</Words>
  <Application>Microsoft Office PowerPoint</Application>
  <PresentationFormat>Ekran Gösterisi (4:3)</PresentationFormat>
  <Paragraphs>135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10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8" baseType="lpstr">
      <vt:lpstr>Agency FB</vt:lpstr>
      <vt:lpstr>Aharoni</vt:lpstr>
      <vt:lpstr>Arial</vt:lpstr>
      <vt:lpstr>Arial Black</vt:lpstr>
      <vt:lpstr>Arial Narrow</vt:lpstr>
      <vt:lpstr>Calibri</vt:lpstr>
      <vt:lpstr>Franklin Gothic Book</vt:lpstr>
      <vt:lpstr>Perpetua</vt:lpstr>
      <vt:lpstr>Times New Roman</vt:lpstr>
      <vt:lpstr>Wingdings 2</vt:lpstr>
      <vt:lpstr>Hisse Senedi</vt:lpstr>
      <vt:lpstr>MEB.  Ortaöğretime Geçiş Süreçleri  - Merkezi Sınav ve Yerleştirme, - Yerel Yerleştirme Süreçleri</vt:lpstr>
      <vt:lpstr>Ortaöğretime Geçiş Süreçleri</vt:lpstr>
      <vt:lpstr>1. BÖLÜM</vt:lpstr>
      <vt:lpstr>Merkezi sınav nedir?</vt:lpstr>
      <vt:lpstr>Merkezi Sınavla Alınan Öğrenci Sayısı</vt:lpstr>
      <vt:lpstr>Merkezi Sınav Ne Zaman Yapılacak</vt:lpstr>
      <vt:lpstr>SORU SAYISI ve SINAV SÜRESİ</vt:lpstr>
      <vt:lpstr>Hangi Dersten  Ne Kadar Soru Çıkacak?</vt:lpstr>
      <vt:lpstr>DİKKAT !</vt:lpstr>
      <vt:lpstr>ÖNERİLER:</vt:lpstr>
      <vt:lpstr>HEDEFLERİ İÇİN  SINAVA HAZIRLIK SÜRECİNİ  KARARLILIK VE AZİMLE GÖZE ALABİLEN TÜM ÖĞRENCİLERE BAŞARILAR DİLER,  VE SONUÇ NE OLURSA OLSUN  TEBRİK EDERİZ.</vt:lpstr>
      <vt:lpstr>2. BÖLÜM</vt:lpstr>
      <vt:lpstr>Yerel Yerleştirme Nedir?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MEB.  Ortaöğretime Geçiş Süreci  - Merkezi Sınav ve Yerleştirme, - Yerel Yerleştirme Süreçleri</dc:title>
  <dc:creator>dodo</dc:creator>
  <cp:lastModifiedBy>Windows Kullanıcısı</cp:lastModifiedBy>
  <cp:revision>31</cp:revision>
  <dcterms:created xsi:type="dcterms:W3CDTF">2019-02-10T14:54:22Z</dcterms:created>
  <dcterms:modified xsi:type="dcterms:W3CDTF">2019-02-13T08:53:55Z</dcterms:modified>
</cp:coreProperties>
</file>