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75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dsgm.meb.gov.tr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692696"/>
            <a:ext cx="9144000" cy="3960440"/>
          </a:xfrm>
        </p:spPr>
        <p:txBody>
          <a:bodyPr>
            <a:normAutofit/>
          </a:bodyPr>
          <a:lstStyle/>
          <a:p>
            <a:r>
              <a:rPr lang="tr-TR" sz="4400" dirty="0" smtClean="0">
                <a:solidFill>
                  <a:schemeClr val="accent1"/>
                </a:solidFill>
                <a:latin typeface="Arial Black" pitchFamily="34" charset="0"/>
                <a:cs typeface="Aharoni" pitchFamily="2" charset="-79"/>
              </a:rPr>
              <a:t>MEB</a:t>
            </a:r>
            <a:r>
              <a:rPr lang="tr-TR" sz="4400" dirty="0" smtClean="0">
                <a:solidFill>
                  <a:schemeClr val="accent1"/>
                </a:solidFill>
                <a:latin typeface="Arial Black" pitchFamily="34" charset="0"/>
                <a:cs typeface="Aharoni" pitchFamily="2" charset="-79"/>
              </a:rPr>
              <a:t>.</a:t>
            </a:r>
            <a:r>
              <a:rPr lang="tr-TR" sz="44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br>
              <a:rPr lang="tr-TR" sz="44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tr-TR" sz="44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Ortaöğretime Geçiş Süreçleri</a:t>
            </a:r>
            <a:r>
              <a:rPr lang="tr-TR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tr-TR" dirty="0" smtClean="0">
                <a:solidFill>
                  <a:schemeClr val="accent1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tr-TR" dirty="0" smtClean="0">
                <a:solidFill>
                  <a:schemeClr val="accent1"/>
                </a:solidFill>
                <a:latin typeface="Arial Black" pitchFamily="34" charset="0"/>
                <a:cs typeface="Aharoni" pitchFamily="2" charset="-79"/>
              </a:rPr>
            </a:br>
            <a:r>
              <a:rPr lang="tr-TR" sz="3200" dirty="0" smtClean="0">
                <a:solidFill>
                  <a:schemeClr val="accent1"/>
                </a:solidFill>
                <a:cs typeface="Aharoni" pitchFamily="2" charset="-79"/>
              </a:rPr>
              <a:t>- Merkezi Sınav ve Yerleştirme,</a:t>
            </a:r>
            <a:br>
              <a:rPr lang="tr-TR" sz="3200" dirty="0" smtClean="0">
                <a:solidFill>
                  <a:schemeClr val="accent1"/>
                </a:solidFill>
                <a:cs typeface="Aharoni" pitchFamily="2" charset="-79"/>
              </a:rPr>
            </a:br>
            <a:r>
              <a:rPr lang="tr-TR" sz="3200" dirty="0" smtClean="0">
                <a:solidFill>
                  <a:schemeClr val="accent1"/>
                </a:solidFill>
                <a:cs typeface="Aharoni" pitchFamily="2" charset="-79"/>
              </a:rPr>
              <a:t>- Yerel Yerleştirme Süreçleri</a:t>
            </a:r>
            <a:endParaRPr lang="tr-TR" sz="3200" dirty="0">
              <a:solidFill>
                <a:schemeClr val="accent1"/>
              </a:solidFill>
              <a:cs typeface="Aharoni" pitchFamily="2" charset="-79"/>
            </a:endParaRPr>
          </a:p>
        </p:txBody>
      </p:sp>
      <p:pic>
        <p:nvPicPr>
          <p:cNvPr id="6" name="5 Resim" descr="Screenshot_2.jpg"/>
          <p:cNvPicPr>
            <a:picLocks noChangeAspect="1"/>
          </p:cNvPicPr>
          <p:nvPr/>
        </p:nvPicPr>
        <p:blipFill rotWithShape="1">
          <a:blip r:embed="rId2" cstate="print"/>
          <a:srcRect l="39411" r="39327"/>
          <a:stretch/>
        </p:blipFill>
        <p:spPr>
          <a:xfrm>
            <a:off x="3599892" y="4797152"/>
            <a:ext cx="1944216" cy="1700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73616" cy="1152128"/>
          </a:xfrm>
        </p:spPr>
        <p:txBody>
          <a:bodyPr/>
          <a:lstStyle/>
          <a:p>
            <a:pPr algn="ctr"/>
            <a:r>
              <a:rPr lang="tr-TR" dirty="0" smtClean="0">
                <a:latin typeface="Arial" pitchFamily="34" charset="0"/>
                <a:cs typeface="Arial" pitchFamily="34" charset="0"/>
              </a:rPr>
              <a:t>ÖNERİLER: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179512" y="1556792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>
              <a:latin typeface="Calibri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251520" y="1556792"/>
            <a:ext cx="86616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 smtClean="0">
                <a:latin typeface="Calibri" pitchFamily="34" charset="0"/>
              </a:rPr>
              <a:t>Başta geçtiğimiz 2018 yılı olmak üzere geriye dönük olarak son 5 yılın soru ve çözümlerini çalışmanız, sınava hazırlık sürecinde çözeceğiniz deneme sınavları </a:t>
            </a:r>
            <a:r>
              <a:rPr lang="tr-TR" b="1" dirty="0" err="1" smtClean="0">
                <a:latin typeface="Calibri" pitchFamily="34" charset="0"/>
              </a:rPr>
              <a:t>vd</a:t>
            </a:r>
            <a:r>
              <a:rPr lang="tr-TR" b="1" dirty="0" smtClean="0">
                <a:latin typeface="Calibri" pitchFamily="34" charset="0"/>
              </a:rPr>
              <a:t>. testleri gerçek sınav soruları ile kıyaslamanızı ve MEB.’in soru tarzına aşina olmanızı sağlar.</a:t>
            </a:r>
          </a:p>
          <a:p>
            <a:pPr algn="just"/>
            <a:endParaRPr lang="tr-TR" b="1" dirty="0" smtClean="0">
              <a:latin typeface="Calibri" pitchFamily="34" charset="0"/>
            </a:endParaRPr>
          </a:p>
          <a:p>
            <a:pPr algn="just"/>
            <a:r>
              <a:rPr lang="tr-TR" b="1" dirty="0" smtClean="0">
                <a:latin typeface="Calibri" pitchFamily="34" charset="0"/>
              </a:rPr>
              <a:t>MEB </a:t>
            </a:r>
            <a:r>
              <a:rPr lang="tr-TR" b="1" dirty="0" smtClean="0">
                <a:latin typeface="Calibri" pitchFamily="34" charset="0"/>
              </a:rPr>
              <a:t>Ölçme Değerlendirme ve Sınav Hizmetleri Genel Müdürlüğü </a:t>
            </a:r>
            <a:r>
              <a:rPr lang="tr-TR" b="1" dirty="0" smtClean="0">
                <a:latin typeface="Calibri" pitchFamily="34" charset="0"/>
                <a:hlinkClick r:id="rId2"/>
              </a:rPr>
              <a:t>http://odsgm.meb.gov.tr/</a:t>
            </a:r>
            <a:r>
              <a:rPr lang="tr-TR" b="1" dirty="0" smtClean="0">
                <a:latin typeface="Calibri" pitchFamily="34" charset="0"/>
              </a:rPr>
              <a:t>  sitesinde 2018 Ekim, Kasım ve Aralık ayları ile 2019 Ocak ayında örnek sorular yayınlamaktadır, bu soruları birer deneme sınavı gibi çözmenizi ve yanıtlarınızı kontrol etmenizi, öneririz.</a:t>
            </a:r>
          </a:p>
          <a:p>
            <a:pPr algn="just"/>
            <a:endParaRPr lang="tr-TR" b="1" dirty="0" smtClean="0">
              <a:latin typeface="Calibri" pitchFamily="34" charset="0"/>
            </a:endParaRPr>
          </a:p>
          <a:p>
            <a:pPr algn="just"/>
            <a:r>
              <a:rPr lang="tr-TR" b="1" dirty="0" smtClean="0">
                <a:latin typeface="Calibri" pitchFamily="34" charset="0"/>
              </a:rPr>
              <a:t>Bir önceki slaytta da test ağırlıklarını gördüğünüz gibi Türkçe, Matematik ve Fen Bilimleri derslerinin sınav puanına katkısı diğer derslere oranla oldukça yüksektir. </a:t>
            </a:r>
          </a:p>
          <a:p>
            <a:pPr algn="just"/>
            <a:endParaRPr lang="tr-TR" b="1" dirty="0" smtClean="0">
              <a:latin typeface="Calibri" pitchFamily="34" charset="0"/>
            </a:endParaRPr>
          </a:p>
          <a:p>
            <a:pPr algn="just"/>
            <a:r>
              <a:rPr lang="tr-TR" b="1" dirty="0" smtClean="0">
                <a:latin typeface="Calibri" pitchFamily="34" charset="0"/>
              </a:rPr>
              <a:t>Bu </a:t>
            </a:r>
            <a:r>
              <a:rPr lang="tr-TR" b="1" dirty="0" smtClean="0">
                <a:latin typeface="Calibri" pitchFamily="34" charset="0"/>
              </a:rPr>
              <a:t>nedenle özellikle bu üç dersin 8. sınıf konularına hakim olmaya çalışmanızı, eksiklerinizi giderirken bu üç dersin önceliğini daha çok göz etmenizi tavsiye ederiz.</a:t>
            </a:r>
            <a:endParaRPr lang="tr-TR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68952" cy="374441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chemeClr val="tx1"/>
                </a:solidFill>
              </a:rPr>
              <a:t>HEDEFLERİ İÇİN </a:t>
            </a:r>
            <a:br>
              <a:rPr lang="tr-TR" sz="3600" b="1" dirty="0" smtClean="0">
                <a:solidFill>
                  <a:schemeClr val="tx1"/>
                </a:solidFill>
              </a:rPr>
            </a:br>
            <a:r>
              <a:rPr lang="tr-TR" sz="3600" b="1" dirty="0" smtClean="0">
                <a:solidFill>
                  <a:schemeClr val="tx1"/>
                </a:solidFill>
              </a:rPr>
              <a:t>SINAVA HAZIRLIK SÜRECİNİ </a:t>
            </a:r>
            <a:br>
              <a:rPr lang="tr-TR" sz="3600" b="1" dirty="0" smtClean="0">
                <a:solidFill>
                  <a:schemeClr val="tx1"/>
                </a:solidFill>
              </a:rPr>
            </a:br>
            <a:r>
              <a:rPr lang="tr-TR" sz="3600" b="1" dirty="0" smtClean="0">
                <a:solidFill>
                  <a:schemeClr val="tx1"/>
                </a:solidFill>
              </a:rPr>
              <a:t>KARARLILIK VE AZİMLE GÖZE ALABİLEN TÜM ÖĞRENCİLERE BAŞARILAR DİLER, </a:t>
            </a:r>
            <a:br>
              <a:rPr lang="tr-TR" sz="3600" b="1" dirty="0" smtClean="0">
                <a:solidFill>
                  <a:schemeClr val="tx1"/>
                </a:solidFill>
              </a:rPr>
            </a:br>
            <a:r>
              <a:rPr lang="tr-TR" sz="3600" b="1" dirty="0" smtClean="0">
                <a:solidFill>
                  <a:schemeClr val="tx1"/>
                </a:solidFill>
              </a:rPr>
              <a:t>VE SONUÇ NE OLURSA OLSUN </a:t>
            </a:r>
            <a:br>
              <a:rPr lang="tr-TR" sz="3600" b="1" dirty="0" smtClean="0">
                <a:solidFill>
                  <a:schemeClr val="tx1"/>
                </a:solidFill>
              </a:rPr>
            </a:br>
            <a:r>
              <a:rPr lang="tr-TR" sz="3600" b="1" dirty="0" smtClean="0">
                <a:solidFill>
                  <a:schemeClr val="tx1"/>
                </a:solidFill>
              </a:rPr>
              <a:t>TEBRİK EDERİZ.</a:t>
            </a:r>
            <a:endParaRPr lang="tr-TR" sz="3600" b="1" dirty="0">
              <a:solidFill>
                <a:schemeClr val="tx1"/>
              </a:solidFill>
            </a:endParaRPr>
          </a:p>
        </p:txBody>
      </p:sp>
      <p:pic>
        <p:nvPicPr>
          <p:cNvPr id="3" name="2 Resim" descr="Screenshot_1.jpg"/>
          <p:cNvPicPr>
            <a:picLocks noChangeAspect="1"/>
          </p:cNvPicPr>
          <p:nvPr/>
        </p:nvPicPr>
        <p:blipFill rotWithShape="1">
          <a:blip r:embed="rId2" cstate="print"/>
          <a:srcRect l="26353" r="22590"/>
          <a:stretch/>
        </p:blipFill>
        <p:spPr>
          <a:xfrm>
            <a:off x="3294111" y="4869160"/>
            <a:ext cx="2232249" cy="1819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2. BÖLÜM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3"/>
          <a:stretch/>
        </p:blipFill>
        <p:spPr>
          <a:xfrm>
            <a:off x="914400" y="1417638"/>
            <a:ext cx="7185992" cy="3518275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914400" y="5157192"/>
            <a:ext cx="7185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latin typeface="+mj-lt"/>
              </a:rPr>
              <a:t>Yerel Yerleştirme Uygulama ve Esasları</a:t>
            </a:r>
            <a:endParaRPr lang="tr-TR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81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4325" y="260648"/>
            <a:ext cx="7163341" cy="678182"/>
          </a:xfrm>
        </p:spPr>
        <p:txBody>
          <a:bodyPr>
            <a:noAutofit/>
          </a:bodyPr>
          <a:lstStyle/>
          <a:p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Yerel Yerleştirme Nedir?</a:t>
            </a:r>
            <a:endParaRPr lang="tr-T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568952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900" dirty="0">
                <a:latin typeface="Arial Narrow" panose="020B0606020202030204" pitchFamily="34" charset="0"/>
              </a:rPr>
              <a:t>Yerel yerleştirme işlemleri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okulların türü</a:t>
            </a:r>
            <a:r>
              <a:rPr lang="tr-TR" sz="1900" dirty="0">
                <a:latin typeface="Arial Narrow" panose="020B0606020202030204" pitchFamily="34" charset="0"/>
              </a:rPr>
              <a:t>,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kontenjanı</a:t>
            </a:r>
            <a:r>
              <a:rPr lang="tr-TR" sz="1900" dirty="0">
                <a:latin typeface="Arial Narrow" panose="020B0606020202030204" pitchFamily="34" charset="0"/>
              </a:rPr>
              <a:t> ve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konumu</a:t>
            </a:r>
            <a:r>
              <a:rPr lang="tr-TR" sz="1900" dirty="0">
                <a:latin typeface="Arial Narrow" panose="020B0606020202030204" pitchFamily="34" charset="0"/>
              </a:rPr>
              <a:t>na göre il/ilçe milli </a:t>
            </a:r>
            <a:r>
              <a:rPr lang="tr-TR" sz="1900" dirty="0" smtClean="0">
                <a:latin typeface="Arial Narrow" panose="020B0606020202030204" pitchFamily="34" charset="0"/>
              </a:rPr>
              <a:t>eğitim müdürlüklerince </a:t>
            </a:r>
            <a:r>
              <a:rPr lang="tr-TR" sz="1900" dirty="0">
                <a:latin typeface="Arial Narrow" panose="020B0606020202030204" pitchFamily="34" charset="0"/>
              </a:rPr>
              <a:t>oluşturulan </a:t>
            </a:r>
            <a:r>
              <a:rPr lang="tr-TR" sz="1900" b="1" i="1" dirty="0">
                <a:latin typeface="Arial Narrow" panose="020B0606020202030204" pitchFamily="34" charset="0"/>
              </a:rPr>
              <a:t>ortaöğretim kayıt alanlarındaki </a:t>
            </a:r>
            <a:r>
              <a:rPr lang="tr-TR" sz="1900" dirty="0">
                <a:latin typeface="Arial Narrow" panose="020B0606020202030204" pitchFamily="34" charset="0"/>
              </a:rPr>
              <a:t>okullara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öğrencilerin </a:t>
            </a:r>
            <a:r>
              <a:rPr lang="tr-TR" sz="1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ikamet adresleri</a:t>
            </a:r>
            <a:r>
              <a:rPr lang="tr-TR" sz="1900" dirty="0">
                <a:latin typeface="Arial Narrow" panose="020B0606020202030204" pitchFamily="34" charset="0"/>
              </a:rPr>
              <a:t>,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ortaokullarda </a:t>
            </a:r>
            <a:r>
              <a:rPr lang="tr-TR" sz="19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bulunuşlukları</a:t>
            </a:r>
            <a:r>
              <a:rPr lang="tr-TR" sz="1900" dirty="0">
                <a:latin typeface="Arial Narrow" panose="020B0606020202030204" pitchFamily="34" charset="0"/>
              </a:rPr>
              <a:t>,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tercih önceliği</a:t>
            </a:r>
            <a:r>
              <a:rPr lang="tr-TR" sz="1900" dirty="0">
                <a:latin typeface="Arial Narrow" panose="020B0606020202030204" pitchFamily="34" charset="0"/>
              </a:rPr>
              <a:t>,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okul başarı puanları</a:t>
            </a:r>
            <a:r>
              <a:rPr lang="tr-TR" sz="1900" dirty="0">
                <a:latin typeface="Arial Narrow" panose="020B0606020202030204" pitchFamily="34" charset="0"/>
              </a:rPr>
              <a:t>, </a:t>
            </a:r>
            <a:r>
              <a:rPr lang="tr-TR" sz="1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devam-devamsızlık</a:t>
            </a:r>
            <a:r>
              <a:rPr lang="tr-TR" sz="1900" dirty="0" smtClean="0">
                <a:latin typeface="Arial Narrow" panose="020B0606020202030204" pitchFamily="34" charset="0"/>
              </a:rPr>
              <a:t> ve </a:t>
            </a:r>
            <a:r>
              <a:rPr lang="tr-TR" sz="1900" dirty="0">
                <a:solidFill>
                  <a:srgbClr val="FF0000"/>
                </a:solidFill>
                <a:latin typeface="Arial Narrow" panose="020B0606020202030204" pitchFamily="34" charset="0"/>
              </a:rPr>
              <a:t>yaş kriterlerine göre değerlendirilerek yapılacaktır</a:t>
            </a:r>
            <a:r>
              <a:rPr lang="tr-TR" sz="1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endParaRPr lang="tr-TR" sz="2000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tr-TR" sz="2000" b="1" u="sng" dirty="0">
                <a:solidFill>
                  <a:srgbClr val="FF0000"/>
                </a:solidFill>
              </a:rPr>
              <a:t>Tercih edilen lise </a:t>
            </a:r>
            <a:r>
              <a:rPr lang="tr-TR" sz="2000" b="1" u="sng" dirty="0" smtClean="0">
                <a:solidFill>
                  <a:srgbClr val="FF0000"/>
                </a:solidFill>
              </a:rPr>
              <a:t>bakımından; </a:t>
            </a:r>
            <a:endParaRPr lang="tr-TR" sz="2000" b="1" u="sng" dirty="0" smtClean="0">
              <a:solidFill>
                <a:srgbClr val="FF0000"/>
              </a:solidFill>
            </a:endParaRPr>
          </a:p>
          <a:p>
            <a:pPr marL="320040" lvl="1" indent="0" algn="just">
              <a:buNone/>
            </a:pPr>
            <a:r>
              <a:rPr lang="tr-TR" sz="1900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i.</a:t>
            </a:r>
            <a:r>
              <a:rPr lang="tr-TR" sz="1900" dirty="0" smtClean="0">
                <a:latin typeface="Arial Narrow" panose="020B0606020202030204" pitchFamily="34" charset="0"/>
              </a:rPr>
              <a:t> </a:t>
            </a:r>
            <a:r>
              <a:rPr lang="tr-TR" sz="1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Öğrencilerin, ikamet adresine göre bulunduğu “Kayıt </a:t>
            </a:r>
            <a:r>
              <a:rPr lang="tr-TR" sz="19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Alanı”ndan</a:t>
            </a:r>
            <a:r>
              <a:rPr lang="tr-TR" sz="1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okul tercih etmeleri durumunda, aynı okulu tercih eden “Komşu Kayıt </a:t>
            </a:r>
            <a:r>
              <a:rPr lang="tr-TR" sz="19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Alanı”ndaki</a:t>
            </a:r>
            <a:r>
              <a:rPr lang="tr-TR" sz="1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öğrencilerden; “Komşu Kayıt </a:t>
            </a:r>
            <a:r>
              <a:rPr lang="tr-TR" sz="19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Alanı”ndaki</a:t>
            </a:r>
            <a:r>
              <a:rPr lang="tr-TR" sz="1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öğrenciler de “Diğer” Kayıt Alanlarındaki öğrencilerden avantajlı olacaktır.</a:t>
            </a:r>
            <a:endParaRPr lang="tr-TR" sz="19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4868" y="4653136"/>
            <a:ext cx="6622256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1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40960" cy="5530735"/>
          </a:xfrm>
        </p:spPr>
        <p:txBody>
          <a:bodyPr>
            <a:normAutofit/>
          </a:bodyPr>
          <a:lstStyle/>
          <a:p>
            <a:pPr marL="594360" lvl="2" indent="0" algn="just">
              <a:buNone/>
            </a:pPr>
            <a:r>
              <a:rPr lang="tr-TR" sz="2000" b="1" dirty="0">
                <a:latin typeface="Calibri" pitchFamily="34" charset="0"/>
              </a:rPr>
              <a:t>ii. Bulunduğu “Kayıt Alanında” bir ortaokulda okuyan öğrenci, “Komşu Kayıt </a:t>
            </a:r>
            <a:r>
              <a:rPr lang="tr-TR" sz="2000" b="1" dirty="0" err="1" smtClean="0">
                <a:latin typeface="Calibri" pitchFamily="34" charset="0"/>
              </a:rPr>
              <a:t>Alanı”ndabir</a:t>
            </a:r>
            <a:r>
              <a:rPr lang="tr-TR" sz="2000" b="1" dirty="0" smtClean="0">
                <a:latin typeface="Calibri" pitchFamily="34" charset="0"/>
              </a:rPr>
              <a:t> </a:t>
            </a:r>
            <a:r>
              <a:rPr lang="tr-TR" sz="2000" b="1" dirty="0">
                <a:latin typeface="Calibri" pitchFamily="34" charset="0"/>
              </a:rPr>
              <a:t>ortaokulda okuyan öğrenciye göre; “Komşu Kayıt </a:t>
            </a:r>
            <a:r>
              <a:rPr lang="tr-TR" sz="2000" b="1" dirty="0" err="1">
                <a:latin typeface="Calibri" pitchFamily="34" charset="0"/>
              </a:rPr>
              <a:t>Alanı”ndaki</a:t>
            </a:r>
            <a:r>
              <a:rPr lang="tr-TR" sz="2000" b="1" dirty="0">
                <a:latin typeface="Calibri" pitchFamily="34" charset="0"/>
              </a:rPr>
              <a:t> öğrenci de “Diğer” </a:t>
            </a:r>
            <a:r>
              <a:rPr lang="tr-TR" sz="2000" b="1" dirty="0" smtClean="0">
                <a:latin typeface="Calibri" pitchFamily="34" charset="0"/>
              </a:rPr>
              <a:t>Kayıt Alanlarında </a:t>
            </a:r>
            <a:r>
              <a:rPr lang="tr-TR" sz="2000" b="1" dirty="0">
                <a:latin typeface="Calibri" pitchFamily="34" charset="0"/>
              </a:rPr>
              <a:t>okuyan öğrenciye göre avantajlıdır. Aynı Kayıt Alanında bir ortaokulda </a:t>
            </a:r>
            <a:r>
              <a:rPr lang="tr-TR" sz="2000" b="1" dirty="0" smtClean="0">
                <a:latin typeface="Calibri" pitchFamily="34" charset="0"/>
              </a:rPr>
              <a:t>okuyan öğrencilerden </a:t>
            </a:r>
            <a:r>
              <a:rPr lang="tr-TR" sz="2000" b="1" dirty="0">
                <a:latin typeface="Calibri" pitchFamily="34" charset="0"/>
              </a:rPr>
              <a:t>bulunduğu “Kayıt Alanında” bir ortaokulda dönem olarak fazla okuyan </a:t>
            </a:r>
            <a:r>
              <a:rPr lang="tr-TR" sz="2000" b="1" dirty="0" smtClean="0">
                <a:latin typeface="Calibri" pitchFamily="34" charset="0"/>
              </a:rPr>
              <a:t>öğrenci az </a:t>
            </a:r>
            <a:r>
              <a:rPr lang="tr-TR" sz="2000" b="1" dirty="0">
                <a:latin typeface="Calibri" pitchFamily="34" charset="0"/>
              </a:rPr>
              <a:t>okuyanlara göre daha avantajlı olacaktır.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7300" y="3429000"/>
            <a:ext cx="6629400" cy="229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0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132079" cy="494376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000" b="1" i="1" dirty="0"/>
              <a:t>(Tayin, doğal afet, zorunlu nakile tabi olma, emekli olarak başka bir yere </a:t>
            </a:r>
            <a:r>
              <a:rPr lang="tr-TR" sz="2000" b="1" i="1" dirty="0" smtClean="0"/>
              <a:t>yerleşme nedenleriyle </a:t>
            </a:r>
            <a:r>
              <a:rPr lang="tr-TR" sz="2000" b="1" i="1" dirty="0"/>
              <a:t>il dışından gelenlerin çocukları; </a:t>
            </a:r>
            <a:r>
              <a:rPr lang="tr-TR" sz="2000" i="1" dirty="0"/>
              <a:t>Anne veya babası ayrılmış veya ölmüş, </a:t>
            </a:r>
            <a:r>
              <a:rPr lang="tr-TR" sz="2000" i="1" dirty="0" smtClean="0"/>
              <a:t>koruma </a:t>
            </a:r>
            <a:r>
              <a:rPr lang="tr-TR" sz="2000" i="1" dirty="0"/>
              <a:t>kararı verilen, </a:t>
            </a:r>
            <a:r>
              <a:rPr lang="tr-TR" sz="2000" i="1" dirty="0" smtClean="0"/>
              <a:t>koruyucu aile </a:t>
            </a:r>
            <a:r>
              <a:rPr lang="tr-TR" sz="2000" i="1" dirty="0"/>
              <a:t>yanına yerleştirilen veya </a:t>
            </a:r>
            <a:r>
              <a:rPr lang="tr-TR" sz="2000" b="1" i="1" dirty="0"/>
              <a:t>ikinci derece yakınlarının yanında ikamet edenler</a:t>
            </a:r>
            <a:r>
              <a:rPr lang="tr-TR" sz="2000" i="1" dirty="0"/>
              <a:t>; </a:t>
            </a:r>
            <a:r>
              <a:rPr lang="tr-TR" sz="2000" i="1" dirty="0" smtClean="0"/>
              <a:t>evlatlık </a:t>
            </a:r>
            <a:r>
              <a:rPr lang="tr-TR" sz="2000" i="1" dirty="0"/>
              <a:t>edinme </a:t>
            </a:r>
            <a:r>
              <a:rPr lang="tr-TR" sz="2000" i="1" dirty="0" smtClean="0"/>
              <a:t>öncesi bir </a:t>
            </a:r>
            <a:r>
              <a:rPr lang="tr-TR" sz="2000" i="1" dirty="0"/>
              <a:t>yıllık geçici bakım sürecinde olanlar; </a:t>
            </a:r>
            <a:r>
              <a:rPr lang="tr-TR" sz="2000" i="1" dirty="0" smtClean="0"/>
              <a:t>Çocuk </a:t>
            </a:r>
            <a:r>
              <a:rPr lang="tr-TR" sz="2000" i="1" dirty="0"/>
              <a:t>Koruma </a:t>
            </a:r>
            <a:r>
              <a:rPr lang="tr-TR" sz="2000" i="1" dirty="0" smtClean="0"/>
              <a:t>Kanunu kapsamında </a:t>
            </a:r>
            <a:r>
              <a:rPr lang="tr-TR" sz="2000" i="1" dirty="0"/>
              <a:t>eğitim veya </a:t>
            </a:r>
            <a:r>
              <a:rPr lang="tr-TR" sz="2000" i="1" dirty="0" smtClean="0"/>
              <a:t>Ailenin </a:t>
            </a:r>
            <a:r>
              <a:rPr lang="tr-TR" sz="2000" i="1" dirty="0"/>
              <a:t>Korunması ve Kadına Karşı Şiddetin Önlenmesine </a:t>
            </a:r>
            <a:r>
              <a:rPr lang="tr-TR" sz="2000" i="1" dirty="0" smtClean="0"/>
              <a:t>Dair Kanun </a:t>
            </a:r>
            <a:r>
              <a:rPr lang="tr-TR" sz="2000" i="1" dirty="0"/>
              <a:t>çerçevesinde ikameti geçici olarak değiştirilmek zorunda kalınanların bakmakla </a:t>
            </a:r>
            <a:r>
              <a:rPr lang="tr-TR" sz="2000" i="1" dirty="0" smtClean="0"/>
              <a:t>yükümlü olduğu </a:t>
            </a:r>
            <a:r>
              <a:rPr lang="tr-TR" sz="2000" i="1" dirty="0"/>
              <a:t>çocuklar; </a:t>
            </a:r>
            <a:r>
              <a:rPr lang="tr-TR" sz="2000" i="1" dirty="0" smtClean="0"/>
              <a:t>Terörle </a:t>
            </a:r>
            <a:r>
              <a:rPr lang="tr-TR" sz="2000" i="1" dirty="0"/>
              <a:t>Mücadele Kanunu, </a:t>
            </a:r>
            <a:r>
              <a:rPr lang="tr-TR" sz="2000" i="1" dirty="0" smtClean="0"/>
              <a:t>Nakdi </a:t>
            </a:r>
            <a:r>
              <a:rPr lang="tr-TR" sz="2000" i="1" dirty="0"/>
              <a:t>Tazminat ve Aylık Bağlanması Hakkında Kanun veya 2330 sayılı </a:t>
            </a:r>
            <a:r>
              <a:rPr lang="tr-TR" sz="2000" i="1" dirty="0" smtClean="0"/>
              <a:t>Kanun hükümleri </a:t>
            </a:r>
            <a:r>
              <a:rPr lang="tr-TR" sz="2000" i="1" dirty="0"/>
              <a:t>uygulanarak aylık bağlanmasını gerektiren kanunlar; </a:t>
            </a:r>
            <a:r>
              <a:rPr lang="tr-TR" sz="2000" i="1" dirty="0" smtClean="0"/>
              <a:t>Türkiye </a:t>
            </a:r>
            <a:r>
              <a:rPr lang="tr-TR" sz="2000" i="1" dirty="0"/>
              <a:t>Cumhuriyeti Emekli Sandığı Kanununun 56 </a:t>
            </a:r>
            <a:r>
              <a:rPr lang="tr-TR" sz="2000" i="1" dirty="0" err="1"/>
              <a:t>ncı</a:t>
            </a:r>
            <a:r>
              <a:rPr lang="tr-TR" sz="2000" i="1" dirty="0"/>
              <a:t>, mülga 45 inci ve 64 üncü maddeleri </a:t>
            </a:r>
            <a:r>
              <a:rPr lang="tr-TR" sz="2000" i="1" dirty="0" smtClean="0"/>
              <a:t>ile 31/5/2006 </a:t>
            </a:r>
            <a:r>
              <a:rPr lang="tr-TR" sz="2000" i="1" dirty="0"/>
              <a:t>tarihli ve 5510 sayılı Sosyal Sigortalar ve Genel Sağlık Sigortası Kanununun 47 </a:t>
            </a:r>
            <a:r>
              <a:rPr lang="tr-TR" sz="2000" i="1" dirty="0" err="1" smtClean="0"/>
              <a:t>nci</a:t>
            </a:r>
            <a:r>
              <a:rPr lang="tr-TR" sz="2000" i="1" dirty="0" smtClean="0"/>
              <a:t> maddesi </a:t>
            </a:r>
            <a:r>
              <a:rPr lang="tr-TR" sz="2000" i="1" dirty="0"/>
              <a:t>kapsamında harp veya vazife malulü sayılanlar ile 24/2/1968 tarihli ve 1005 </a:t>
            </a:r>
            <a:r>
              <a:rPr lang="tr-TR" sz="2000" i="1" dirty="0" smtClean="0"/>
              <a:t>sayılı İstiklal </a:t>
            </a:r>
            <a:r>
              <a:rPr lang="tr-TR" sz="2000" i="1" dirty="0"/>
              <a:t>Madalyası Verilmiş Bulunanlara Vatani Hizmet Tertibinden Şeref Aylığı </a:t>
            </a:r>
            <a:r>
              <a:rPr lang="tr-TR" sz="2000" i="1" dirty="0" smtClean="0"/>
              <a:t>Bağlanması </a:t>
            </a:r>
            <a:r>
              <a:rPr lang="tr-TR" sz="2000" i="1" dirty="0"/>
              <a:t>Hakkındaki Kanun kapsamında aylık bağlanan şehit ve gazi çocukları; 26/9/2004 tarihli ve </a:t>
            </a:r>
            <a:r>
              <a:rPr lang="tr-TR" sz="2000" i="1" dirty="0" smtClean="0"/>
              <a:t>5237 sayılı </a:t>
            </a:r>
            <a:r>
              <a:rPr lang="tr-TR" sz="2000" i="1" dirty="0"/>
              <a:t>Türk Ceza Kanununun 102 ila 105 inci maddeleri kapsamındaki suçların </a:t>
            </a:r>
            <a:r>
              <a:rPr lang="tr-TR" sz="2000" i="1" dirty="0" smtClean="0"/>
              <a:t>mağduru olanlar</a:t>
            </a:r>
            <a:r>
              <a:rPr lang="tr-TR" sz="2000" i="1" dirty="0"/>
              <a:t>; millî sporcu olan öğrenciler ile tutuklu ve hükümlü öğrenciler </a:t>
            </a:r>
            <a:r>
              <a:rPr lang="tr-TR" sz="2000" b="1" i="1" dirty="0" smtClean="0"/>
              <a:t>tercihlerini onaylattıkları </a:t>
            </a:r>
            <a:r>
              <a:rPr lang="tr-TR" sz="2000" b="1" i="1" dirty="0"/>
              <a:t>okul müdürlüğüne durumlarını belgelemeleri halinde bu madde </a:t>
            </a:r>
            <a:r>
              <a:rPr lang="tr-TR" sz="2000" b="1" i="1" dirty="0" smtClean="0"/>
              <a:t> Kapsamında puan </a:t>
            </a:r>
            <a:r>
              <a:rPr lang="tr-TR" sz="2000" b="1" i="1" dirty="0"/>
              <a:t>kaybına uğramazlar)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782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12968" cy="6439593"/>
          </a:xfrm>
        </p:spPr>
        <p:txBody>
          <a:bodyPr>
            <a:normAutofit/>
          </a:bodyPr>
          <a:lstStyle/>
          <a:p>
            <a:pPr lvl="1"/>
            <a:r>
              <a:rPr lang="tr-TR" sz="2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Öğrencilerin </a:t>
            </a:r>
            <a:r>
              <a:rPr lang="tr-TR" sz="23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tercih sıralamaları yerleştirme bakımından avantaj sağlayacaktır</a:t>
            </a:r>
            <a:r>
              <a:rPr lang="tr-TR" sz="2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  <a:p>
            <a:pPr>
              <a:buNone/>
            </a:pPr>
            <a:endParaRPr lang="tr-TR" dirty="0" smtClean="0"/>
          </a:p>
          <a:p>
            <a:pPr lvl="1" algn="just"/>
            <a:endParaRPr lang="tr-TR" sz="2400" dirty="0" smtClean="0">
              <a:latin typeface="Calibri" pitchFamily="34" charset="0"/>
            </a:endParaRPr>
          </a:p>
          <a:p>
            <a:pPr lvl="1" algn="just"/>
            <a:endParaRPr lang="tr-TR" sz="2400" dirty="0" smtClean="0">
              <a:latin typeface="Calibri" pitchFamily="34" charset="0"/>
            </a:endParaRPr>
          </a:p>
          <a:p>
            <a:pPr lvl="1" algn="just"/>
            <a:r>
              <a:rPr lang="tr-TR" sz="2400" dirty="0" smtClean="0">
                <a:latin typeface="Calibri" pitchFamily="34" charset="0"/>
              </a:rPr>
              <a:t>iv</a:t>
            </a:r>
            <a:r>
              <a:rPr lang="tr-TR" sz="2400" dirty="0" smtClean="0">
                <a:latin typeface="Calibri" pitchFamily="34" charset="0"/>
              </a:rPr>
              <a:t>.</a:t>
            </a:r>
            <a:r>
              <a:rPr lang="tr-TR" sz="2400" dirty="0">
                <a:latin typeface="Calibri" pitchFamily="34" charset="0"/>
              </a:rPr>
              <a:t> </a:t>
            </a:r>
            <a:r>
              <a:rPr lang="tr-TR" sz="2400" dirty="0" smtClean="0">
                <a:latin typeface="Calibri" pitchFamily="34" charset="0"/>
              </a:rPr>
              <a:t>Öğrencilerin </a:t>
            </a:r>
            <a:r>
              <a:rPr lang="tr-TR" sz="2400" dirty="0">
                <a:latin typeface="Calibri" pitchFamily="34" charset="0"/>
              </a:rPr>
              <a:t>Ortaokuldaki Başarı Puanı yerleştirmede değerlendirilecektir. </a:t>
            </a:r>
            <a:r>
              <a:rPr lang="tr-TR" sz="2400" dirty="0" smtClean="0">
                <a:latin typeface="Calibri" pitchFamily="34" charset="0"/>
              </a:rPr>
              <a:t>Ortaokul Başarı </a:t>
            </a:r>
            <a:r>
              <a:rPr lang="tr-TR" sz="2400" dirty="0">
                <a:latin typeface="Calibri" pitchFamily="34" charset="0"/>
              </a:rPr>
              <a:t>Puanı 80,00-100 başarı diliminde olan öğrenciler, 60,00-79,99 başarı diliminde </a:t>
            </a:r>
            <a:r>
              <a:rPr lang="tr-TR" sz="2400" dirty="0" smtClean="0">
                <a:latin typeface="Calibri" pitchFamily="34" charset="0"/>
              </a:rPr>
              <a:t>olan öğrencilere </a:t>
            </a:r>
            <a:r>
              <a:rPr lang="tr-TR" sz="2400" dirty="0">
                <a:latin typeface="Calibri" pitchFamily="34" charset="0"/>
              </a:rPr>
              <a:t>göre; 60,00-79,99 başarı diliminde olan öğrenciler de 60,00’ın altında </a:t>
            </a:r>
            <a:r>
              <a:rPr lang="tr-TR" sz="2400" dirty="0" smtClean="0">
                <a:latin typeface="Calibri" pitchFamily="34" charset="0"/>
              </a:rPr>
              <a:t>başarı diliminde </a:t>
            </a:r>
            <a:r>
              <a:rPr lang="tr-TR" sz="2400" dirty="0">
                <a:latin typeface="Calibri" pitchFamily="34" charset="0"/>
              </a:rPr>
              <a:t>olan öğrencilere göre daha avantajlı olacaktır.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9553" y="980728"/>
            <a:ext cx="6634649" cy="165618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99553" y="5085184"/>
            <a:ext cx="6586538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24936" cy="5891683"/>
          </a:xfrm>
        </p:spPr>
        <p:txBody>
          <a:bodyPr>
            <a:normAutofit fontScale="70000" lnSpcReduction="20000"/>
          </a:bodyPr>
          <a:lstStyle/>
          <a:p>
            <a:pPr marL="320040" lvl="1" indent="0" algn="just">
              <a:buNone/>
            </a:pPr>
            <a:r>
              <a:rPr lang="tr-TR" sz="3400" dirty="0">
                <a:solidFill>
                  <a:schemeClr val="accent1"/>
                </a:solidFill>
              </a:rPr>
              <a:t>v.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sz="3400" dirty="0">
                <a:solidFill>
                  <a:schemeClr val="accent1"/>
                </a:solidFill>
                <a:latin typeface="Calibri" pitchFamily="34" charset="0"/>
              </a:rPr>
              <a:t>Öğrencilerin sekizinci sınıfta okula devam durumları </a:t>
            </a:r>
            <a:r>
              <a:rPr lang="tr-TR" sz="3400" dirty="0" smtClean="0">
                <a:solidFill>
                  <a:schemeClr val="accent1"/>
                </a:solidFill>
                <a:latin typeface="Calibri" pitchFamily="34" charset="0"/>
              </a:rPr>
              <a:t>yerleştirmede değerlendirilecektir</a:t>
            </a:r>
            <a:r>
              <a:rPr lang="tr-TR" dirty="0">
                <a:solidFill>
                  <a:schemeClr val="accent1"/>
                </a:solidFill>
              </a:rPr>
              <a:t>. </a:t>
            </a:r>
            <a:endParaRPr lang="tr-TR" dirty="0" smtClean="0">
              <a:solidFill>
                <a:schemeClr val="accent1"/>
              </a:solidFill>
            </a:endParaRPr>
          </a:p>
          <a:p>
            <a:pPr lvl="1" algn="just"/>
            <a:endParaRPr lang="tr-TR" dirty="0" smtClean="0"/>
          </a:p>
          <a:p>
            <a:pPr marL="320040" lvl="1" indent="0" algn="just">
              <a:buNone/>
            </a:pPr>
            <a:r>
              <a:rPr lang="tr-TR" b="1" dirty="0" smtClean="0">
                <a:latin typeface="Calibri" pitchFamily="34" charset="0"/>
              </a:rPr>
              <a:t>Özürsüz </a:t>
            </a:r>
            <a:r>
              <a:rPr lang="tr-TR" b="1" dirty="0">
                <a:latin typeface="Calibri" pitchFamily="34" charset="0"/>
              </a:rPr>
              <a:t>devamsızlığı 0-5 gün olan öğrenciler 5,5-10 gün olanlara </a:t>
            </a:r>
            <a:r>
              <a:rPr lang="tr-TR" b="1" dirty="0" smtClean="0">
                <a:latin typeface="Calibri" pitchFamily="34" charset="0"/>
              </a:rPr>
              <a:t>göre; 5,5-10 </a:t>
            </a:r>
            <a:r>
              <a:rPr lang="tr-TR" b="1" dirty="0">
                <a:latin typeface="Calibri" pitchFamily="34" charset="0"/>
              </a:rPr>
              <a:t>gün devamsızlığı olan öğrenciler 10,5-15 gün olanlara göre; 10,5-15 gün </a:t>
            </a:r>
            <a:r>
              <a:rPr lang="tr-TR" b="1" dirty="0" smtClean="0">
                <a:latin typeface="Calibri" pitchFamily="34" charset="0"/>
              </a:rPr>
              <a:t>devamsızlığı olan </a:t>
            </a:r>
            <a:r>
              <a:rPr lang="tr-TR" b="1" dirty="0">
                <a:latin typeface="Calibri" pitchFamily="34" charset="0"/>
              </a:rPr>
              <a:t>öğrenciler 15,5-20 gün olanlara göre; 15,5-20 gün devamsızlığı olan öğrenciler de 20 </a:t>
            </a:r>
            <a:r>
              <a:rPr lang="tr-TR" b="1" dirty="0" smtClean="0">
                <a:latin typeface="Calibri" pitchFamily="34" charset="0"/>
              </a:rPr>
              <a:t>gün üzeri </a:t>
            </a:r>
            <a:r>
              <a:rPr lang="tr-TR" b="1" dirty="0">
                <a:latin typeface="Calibri" pitchFamily="34" charset="0"/>
              </a:rPr>
              <a:t>olanlara göre daha avantajlı olacaktır</a:t>
            </a:r>
            <a:r>
              <a:rPr lang="tr-TR" b="1" dirty="0" smtClean="0">
                <a:latin typeface="Calibri" pitchFamily="34" charset="0"/>
              </a:rPr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marL="320040" lvl="1" indent="0" algn="just">
              <a:buNone/>
            </a:pPr>
            <a:endParaRPr lang="tr-TR" dirty="0" smtClean="0"/>
          </a:p>
          <a:p>
            <a:pPr marL="45720" indent="0" algn="just">
              <a:buNone/>
            </a:pPr>
            <a:r>
              <a:rPr lang="tr-TR" sz="3300" dirty="0" smtClean="0"/>
              <a:t>vi</a:t>
            </a:r>
            <a:r>
              <a:rPr lang="tr-TR" sz="3300" b="1" dirty="0">
                <a:latin typeface="Calibri" pitchFamily="34" charset="0"/>
              </a:rPr>
              <a:t>. Yerel yerleştirmede son ölçüt olarak yaşça küçük olan öğrenciler </a:t>
            </a:r>
            <a:r>
              <a:rPr lang="tr-TR" sz="3300" b="1" dirty="0" smtClean="0">
                <a:latin typeface="Calibri" pitchFamily="34" charset="0"/>
              </a:rPr>
              <a:t>öncelikle yerleştirilecektir</a:t>
            </a:r>
            <a:r>
              <a:rPr lang="tr-TR" sz="3300" b="1" dirty="0">
                <a:latin typeface="Calibri" pitchFamily="34" charset="0"/>
              </a:rPr>
              <a:t>.</a:t>
            </a:r>
          </a:p>
          <a:p>
            <a:pPr marL="0" indent="0" algn="just">
              <a:buNone/>
            </a:pPr>
            <a:endParaRPr lang="tr-TR" sz="3100" b="1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tr-TR" sz="3100" b="1" dirty="0" smtClean="0">
                <a:latin typeface="Calibri" pitchFamily="34" charset="0"/>
              </a:rPr>
              <a:t>Öğrenciler</a:t>
            </a:r>
            <a:r>
              <a:rPr lang="tr-TR" sz="3100" b="1" dirty="0">
                <a:latin typeface="Calibri" pitchFamily="34" charset="0"/>
              </a:rPr>
              <a:t>, yerleştirme işlemleri sonucunda Yerel Yerleştirme İle Öğrenci Alan </a:t>
            </a:r>
            <a:r>
              <a:rPr lang="tr-TR" sz="3100" b="1" dirty="0" smtClean="0">
                <a:latin typeface="Calibri" pitchFamily="34" charset="0"/>
              </a:rPr>
              <a:t>Okul tercihine </a:t>
            </a:r>
            <a:r>
              <a:rPr lang="tr-TR" sz="3100" b="1" dirty="0">
                <a:latin typeface="Calibri" pitchFamily="34" charset="0"/>
              </a:rPr>
              <a:t>yerleşmiş ise pansiyonlu okul yerleştirmelerine yaptıkları tercihler </a:t>
            </a:r>
            <a:r>
              <a:rPr lang="tr-TR" sz="3100" b="1" dirty="0" smtClean="0">
                <a:latin typeface="Calibri" pitchFamily="34" charset="0"/>
              </a:rPr>
              <a:t>dikkate alınmayacaktır</a:t>
            </a:r>
            <a:r>
              <a:rPr lang="tr-TR" sz="3100" b="1" dirty="0">
                <a:latin typeface="Calibri" pitchFamily="34" charset="0"/>
              </a:rPr>
              <a:t>.</a:t>
            </a:r>
            <a:endParaRPr lang="tr-TR" sz="3100" b="1" dirty="0" smtClean="0"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3444" y="2276872"/>
            <a:ext cx="5505103" cy="15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Ortaöğretime Geçiş Süreçleri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700809"/>
            <a:ext cx="9144000" cy="4699992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latin typeface="+mj-lt"/>
                <a:cs typeface="Aharoni"/>
              </a:rPr>
              <a:t>Ortaöğretim kurumlarına tercih ve yerleştirme iki farklı şekilde olmaktadır:</a:t>
            </a:r>
          </a:p>
          <a:p>
            <a:pPr>
              <a:buNone/>
            </a:pPr>
            <a:endParaRPr lang="tr-TR" sz="4000" b="1" dirty="0" smtClean="0"/>
          </a:p>
          <a:p>
            <a:pPr>
              <a:buNone/>
            </a:pPr>
            <a:r>
              <a:rPr lang="tr-TR" sz="4000" b="1" dirty="0" smtClean="0"/>
              <a:t>1- Merkezi Yerleştirme</a:t>
            </a:r>
          </a:p>
          <a:p>
            <a:pPr>
              <a:buNone/>
            </a:pPr>
            <a:endParaRPr lang="tr-TR" sz="4000" b="1" dirty="0" smtClean="0"/>
          </a:p>
          <a:p>
            <a:pPr>
              <a:buNone/>
            </a:pPr>
            <a:r>
              <a:rPr lang="tr-TR" sz="4000" b="1" dirty="0" smtClean="0"/>
              <a:t>2- Yerel Yerleştirme</a:t>
            </a:r>
            <a:endParaRPr lang="tr-T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aa-m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7360" y="1340768"/>
            <a:ext cx="7272808" cy="2808311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pPr algn="ctr"/>
            <a:r>
              <a:rPr lang="tr-TR" dirty="0" smtClean="0"/>
              <a:t>1. BÖLÜM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4365104"/>
            <a:ext cx="8424936" cy="20882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800" b="1" dirty="0" smtClean="0">
                <a:latin typeface="+mj-lt"/>
              </a:rPr>
              <a:t>Merkezi Sınav </a:t>
            </a:r>
          </a:p>
          <a:p>
            <a:pPr algn="ctr">
              <a:buNone/>
            </a:pPr>
            <a:r>
              <a:rPr lang="tr-TR" sz="4800" b="1" dirty="0" smtClean="0">
                <a:latin typeface="+mj-lt"/>
              </a:rPr>
              <a:t>Uygulama Ve Başvuru Esasları</a:t>
            </a:r>
            <a:endParaRPr lang="tr-TR" sz="4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Merkezi sınav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775191"/>
            <a:ext cx="889248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tr-TR" dirty="0" smtClean="0">
                <a:latin typeface="Agency FB" panose="020B0503020202020204" pitchFamily="34" charset="0"/>
              </a:rPr>
              <a:t>Resmî ve özel ortaokullar, imam hatip ortaokulları ve geçici eğitim merkezlerinin (GEM) 8’inci sınıflarında öğrenim gören öğrencilerin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Fen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iseleri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5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osyal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ilimler liseleri, proje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uygulayan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eğitim kurumları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ile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mesleki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 teknik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Anadolu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liselerinin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Anadolu</a:t>
            </a:r>
            <a:r>
              <a:rPr lang="tr-TR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teknik </a:t>
            </a:r>
            <a:r>
              <a:rPr lang="tr-TR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programlarına öğrenci yerleştirilmesi amacıyla Bakanlıkça yapılan merkezî sınavdır.</a:t>
            </a:r>
            <a:endParaRPr lang="tr-TR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928992" cy="72008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Merkezi Sınavla Alınan Öğrenci Sayısı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747942"/>
              </p:ext>
            </p:extLst>
          </p:nvPr>
        </p:nvGraphicFramePr>
        <p:xfrm>
          <a:off x="503548" y="1843720"/>
          <a:ext cx="8136903" cy="3530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2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1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OKUL SAYILARI VE KONTENJANLARI*</a:t>
                      </a:r>
                      <a:endParaRPr lang="tr-TR" sz="280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0070C0"/>
                          </a:solidFill>
                        </a:rPr>
                        <a:t>OKUL TÜRÜ</a:t>
                      </a:r>
                      <a:endParaRPr lang="tr-TR" sz="2000" b="1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0070C0"/>
                          </a:solidFill>
                        </a:rPr>
                        <a:t>OKUL</a:t>
                      </a:r>
                      <a:r>
                        <a:rPr lang="tr-TR" sz="2000" b="1" baseline="0" dirty="0" smtClean="0">
                          <a:solidFill>
                            <a:srgbClr val="0070C0"/>
                          </a:solidFill>
                        </a:rPr>
                        <a:t> SAYISI</a:t>
                      </a:r>
                      <a:endParaRPr lang="tr-TR" sz="2000" b="1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0070C0"/>
                          </a:solidFill>
                        </a:rPr>
                        <a:t>SINIF</a:t>
                      </a:r>
                      <a:r>
                        <a:rPr lang="tr-TR" sz="2000" b="1" baseline="0" dirty="0" smtClean="0">
                          <a:solidFill>
                            <a:srgbClr val="0070C0"/>
                          </a:solidFill>
                        </a:rPr>
                        <a:t> SAYISI</a:t>
                      </a:r>
                      <a:endParaRPr lang="tr-TR" sz="2000" b="1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0070C0"/>
                          </a:solidFill>
                        </a:rPr>
                        <a:t>KONTENJANLAR</a:t>
                      </a:r>
                      <a:endParaRPr lang="tr-TR" sz="2000" b="1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 smtClean="0"/>
                        <a:t>Fen</a:t>
                      </a:r>
                      <a:r>
                        <a:rPr lang="tr-TR" b="1" i="1" baseline="0" dirty="0" smtClean="0"/>
                        <a:t> Lisesi</a:t>
                      </a:r>
                      <a:endParaRPr lang="tr-TR" b="1" i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309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1.150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34.500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 smtClean="0"/>
                        <a:t>Sosyal</a:t>
                      </a:r>
                      <a:r>
                        <a:rPr lang="tr-TR" b="1" i="1" baseline="0" dirty="0" smtClean="0"/>
                        <a:t> bilimler Lisesi</a:t>
                      </a:r>
                      <a:endParaRPr lang="tr-TR" b="1" i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89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315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9.450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 smtClean="0"/>
                        <a:t>Anadolu</a:t>
                      </a:r>
                      <a:r>
                        <a:rPr lang="tr-TR" b="1" i="1" baseline="0" dirty="0" smtClean="0"/>
                        <a:t> Lisesi</a:t>
                      </a:r>
                      <a:endParaRPr lang="tr-TR" b="1" i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222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1.151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34.530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 smtClean="0"/>
                        <a:t>Mesleki</a:t>
                      </a:r>
                      <a:r>
                        <a:rPr lang="tr-TR" b="1" i="1" baseline="0" dirty="0" smtClean="0"/>
                        <a:t> ve Teknik Anadolu Lisesi</a:t>
                      </a:r>
                      <a:endParaRPr lang="tr-TR" b="1" i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449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639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19.170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i="1" dirty="0" smtClean="0"/>
                        <a:t>Anadolu imam</a:t>
                      </a:r>
                      <a:r>
                        <a:rPr lang="tr-TR" b="1" i="1" baseline="0" dirty="0" smtClean="0"/>
                        <a:t> Hatip Lisesi</a:t>
                      </a:r>
                      <a:endParaRPr lang="tr-TR" b="1" i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298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962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i="1" dirty="0" smtClean="0">
                          <a:latin typeface="Calibri" pitchFamily="34" charset="0"/>
                        </a:rPr>
                        <a:t>28.860</a:t>
                      </a:r>
                      <a:endParaRPr lang="tr-TR" b="1" i="1" dirty="0">
                        <a:latin typeface="Calibri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776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Toplam</a:t>
                      </a:r>
                      <a:endParaRPr lang="tr-TR" sz="24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1.367</a:t>
                      </a:r>
                      <a:endParaRPr lang="tr-TR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4.217</a:t>
                      </a:r>
                      <a:endParaRPr lang="tr-TR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126.510</a:t>
                      </a:r>
                      <a:endParaRPr lang="tr-TR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467544" y="594928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 Veriler </a:t>
            </a:r>
            <a:r>
              <a:rPr lang="tr-TR" dirty="0" smtClean="0">
                <a:latin typeface="Calibri" pitchFamily="34" charset="0"/>
              </a:rPr>
              <a:t>2018</a:t>
            </a:r>
            <a:r>
              <a:rPr lang="tr-TR" dirty="0" smtClean="0"/>
              <a:t> yılınındır.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6985421"/>
      </p:ext>
    </p:extLst>
  </p:cSld>
  <p:clrMapOvr>
    <a:masterClrMapping/>
  </p:clrMapOvr>
  <p:transition advClick="0" advTm="10000"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Merkezi Sınav Ne Zaman Yapılacak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964488" cy="4968551"/>
          </a:xfrm>
        </p:spPr>
        <p:txBody>
          <a:bodyPr/>
          <a:lstStyle/>
          <a:p>
            <a:r>
              <a:rPr lang="tr-TR" b="1" dirty="0" smtClean="0">
                <a:latin typeface="Calibri" pitchFamily="34" charset="0"/>
              </a:rPr>
              <a:t>Liseye Geçiş Sınavı (LGS) olarak da bilinen “Sınavla Öğrenci Alacak Ortaöğretim Kurumlarına İlişkin Merkezi Sınav”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Calibri" pitchFamily="34" charset="0"/>
              </a:rPr>
              <a:t>     01 Haziran 2019, Cumartesi </a:t>
            </a:r>
            <a:r>
              <a:rPr lang="tr-TR" b="1" dirty="0" smtClean="0">
                <a:latin typeface="Calibri" pitchFamily="34" charset="0"/>
              </a:rPr>
              <a:t>günü yapılacak.</a:t>
            </a:r>
          </a:p>
          <a:p>
            <a:pPr>
              <a:buNone/>
            </a:pPr>
            <a:endParaRPr lang="tr-TR" b="1" dirty="0" smtClean="0">
              <a:latin typeface="Calibri" pitchFamily="34" charset="0"/>
            </a:endParaRPr>
          </a:p>
          <a:p>
            <a:pPr>
              <a:buNone/>
            </a:pPr>
            <a:r>
              <a:rPr lang="tr-TR" b="1" dirty="0" smtClean="0">
                <a:latin typeface="Calibri" pitchFamily="34" charset="0"/>
              </a:rPr>
              <a:t> Geçtiğimiz yılki (2018) Sınav Süreci şöyleydi:</a:t>
            </a:r>
          </a:p>
          <a:p>
            <a:pPr>
              <a:buNone/>
            </a:pPr>
            <a:endParaRPr lang="tr-TR" b="1" dirty="0">
              <a:latin typeface="Calibri" pitchFamily="34" charset="0"/>
            </a:endParaRPr>
          </a:p>
        </p:txBody>
      </p:sp>
      <p:pic>
        <p:nvPicPr>
          <p:cNvPr id="4" name="3 Resim" descr="Screenshot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4406483"/>
            <a:ext cx="7353300" cy="2204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928992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 SAYISI ve SINAV SÜRESİ</a:t>
            </a:r>
            <a:endParaRPr lang="vi-VN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up 19"/>
          <p:cNvGrpSpPr/>
          <p:nvPr/>
        </p:nvGrpSpPr>
        <p:grpSpPr>
          <a:xfrm>
            <a:off x="5364088" y="1772816"/>
            <a:ext cx="3096345" cy="3312368"/>
            <a:chOff x="6888088" y="1700808"/>
            <a:chExt cx="3846891" cy="3800370"/>
          </a:xfrm>
        </p:grpSpPr>
        <p:sp>
          <p:nvSpPr>
            <p:cNvPr id="48" name="Rectangle 47"/>
            <p:cNvSpPr/>
            <p:nvPr/>
          </p:nvSpPr>
          <p:spPr>
            <a:xfrm>
              <a:off x="7248128" y="4793292"/>
              <a:ext cx="348685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0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j-lt"/>
                </a:rPr>
                <a:t>Soru Sayısı</a:t>
              </a:r>
              <a:endPara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888088" y="1700808"/>
              <a:ext cx="3147406" cy="3023579"/>
            </a:xfrm>
            <a:prstGeom prst="ellipse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1174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4" name="Grup 12"/>
          <p:cNvGrpSpPr/>
          <p:nvPr/>
        </p:nvGrpSpPr>
        <p:grpSpPr>
          <a:xfrm>
            <a:off x="395536" y="1412776"/>
            <a:ext cx="3438382" cy="3675511"/>
            <a:chOff x="551384" y="1769713"/>
            <a:chExt cx="3469163" cy="3789764"/>
          </a:xfrm>
        </p:grpSpPr>
        <p:sp>
          <p:nvSpPr>
            <p:cNvPr id="17" name="Rectangle 16"/>
            <p:cNvSpPr/>
            <p:nvPr/>
          </p:nvSpPr>
          <p:spPr>
            <a:xfrm>
              <a:off x="557719" y="4913146"/>
              <a:ext cx="346282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600" b="1" dirty="0" smtClean="0">
                  <a:solidFill>
                    <a:srgbClr val="18CAC2"/>
                  </a:solidFill>
                  <a:latin typeface="+mj-lt"/>
                </a:rPr>
                <a:t>Sınav Süresi</a:t>
              </a:r>
              <a:endParaRPr lang="en-US" sz="3600" b="1" dirty="0">
                <a:solidFill>
                  <a:srgbClr val="18CAC2"/>
                </a:solidFill>
                <a:latin typeface="+mj-lt"/>
              </a:endParaRPr>
            </a:p>
          </p:txBody>
        </p:sp>
        <p:pic>
          <p:nvPicPr>
            <p:cNvPr id="1026" name="Picture 2" descr="C:\Users\win7\Desktop\alarm-1673577_960_72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384" y="1769713"/>
              <a:ext cx="3153516" cy="3153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Oval 11"/>
          <p:cNvSpPr/>
          <p:nvPr/>
        </p:nvSpPr>
        <p:spPr>
          <a:xfrm>
            <a:off x="1043608" y="5157192"/>
            <a:ext cx="1656184" cy="147227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 dirty="0" smtClean="0">
                <a:solidFill>
                  <a:schemeClr val="bg1"/>
                </a:solidFill>
                <a:latin typeface="Calibri" pitchFamily="34" charset="0"/>
              </a:rPr>
              <a:t>135 </a:t>
            </a:r>
            <a:r>
              <a:rPr lang="tr-TR" sz="2000" b="1" dirty="0" smtClean="0">
                <a:solidFill>
                  <a:schemeClr val="bg1"/>
                </a:solidFill>
                <a:latin typeface="Calibri" pitchFamily="34" charset="0"/>
              </a:rPr>
              <a:t>dk</a:t>
            </a:r>
            <a:r>
              <a:rPr lang="tr-TR" sz="11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  <a:endParaRPr lang="tr-TR" sz="11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012160" y="5013176"/>
            <a:ext cx="1728192" cy="15841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chemeClr val="tx1"/>
                </a:solidFill>
                <a:latin typeface="Calibri" pitchFamily="34" charset="0"/>
              </a:rPr>
              <a:t>9</a:t>
            </a:r>
            <a:r>
              <a:rPr lang="tr-TR" sz="4800" b="1" dirty="0" smtClean="0">
                <a:solidFill>
                  <a:schemeClr val="tx1"/>
                </a:solidFill>
                <a:latin typeface="Calibri" pitchFamily="34" charset="0"/>
              </a:rPr>
              <a:t>0</a:t>
            </a:r>
            <a:r>
              <a:rPr lang="tr-TR" sz="4800" b="1" dirty="0" smtClean="0">
                <a:solidFill>
                  <a:schemeClr val="bg1"/>
                </a:solidFill>
              </a:rPr>
              <a:t> </a:t>
            </a:r>
            <a:endParaRPr lang="tr-T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7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2000">
        <p:cut/>
      </p:transition>
    </mc:Choice>
    <mc:Fallback xmlns="">
      <p:transition advClick="0" advTm="12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21482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Hangi Dersten </a:t>
            </a:r>
            <a:br>
              <a:rPr lang="tr-TR" dirty="0" smtClean="0"/>
            </a:br>
            <a:r>
              <a:rPr lang="tr-TR" dirty="0" smtClean="0"/>
              <a:t>Ne Kadar Soru Çıkacak?</a:t>
            </a:r>
            <a:endParaRPr lang="tr-TR" dirty="0"/>
          </a:p>
        </p:txBody>
      </p:sp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51521" y="2276872"/>
          <a:ext cx="4392488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ALT TESTLER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Soru Sayısı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Türkçe</a:t>
                      </a:r>
                    </a:p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T.C. İnkılap Tarihi ve Atatürkçülük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Din Kültürü ve Ahlak Bilgisi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Yabancı Dil</a:t>
                      </a:r>
                    </a:p>
                    <a:p>
                      <a:pPr algn="ctr"/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10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TOPLAM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50</a:t>
                      </a:r>
                    </a:p>
                    <a:p>
                      <a:pPr algn="ctr"/>
                      <a:r>
                        <a:rPr lang="tr-TR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Süre:</a:t>
                      </a:r>
                      <a:r>
                        <a:rPr lang="tr-TR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75 </a:t>
                      </a:r>
                      <a:r>
                        <a:rPr lang="tr-TR" sz="1400" b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dk</a:t>
                      </a:r>
                      <a:r>
                        <a:rPr lang="tr-TR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611560" y="177889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Arial" pitchFamily="34" charset="0"/>
                <a:cs typeface="Arial" pitchFamily="34" charset="0"/>
              </a:rPr>
              <a:t>SÖZEL BÖLÜM (Saat: 09:30)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873016"/>
              </p:ext>
            </p:extLst>
          </p:nvPr>
        </p:nvGraphicFramePr>
        <p:xfrm>
          <a:off x="4860031" y="2276872"/>
          <a:ext cx="4104456" cy="2715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6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ALT TESTLER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Soru Sayısı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71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Matematik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71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Fen Bilimleri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71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TOPLAM</a:t>
                      </a:r>
                      <a:endParaRPr lang="tr-T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Süre:</a:t>
                      </a:r>
                      <a:r>
                        <a:rPr lang="tr-TR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60 </a:t>
                      </a:r>
                      <a:r>
                        <a:rPr lang="tr-TR" sz="1400" b="1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dk</a:t>
                      </a:r>
                      <a:r>
                        <a:rPr lang="tr-TR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4860031" y="177889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Arial" pitchFamily="34" charset="0"/>
                <a:cs typeface="Arial" pitchFamily="34" charset="0"/>
              </a:rPr>
              <a:t>SAYISAL BÖLÜM (Saat: 11:30)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1331640" y="60932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Calibri" pitchFamily="34" charset="0"/>
              </a:rPr>
              <a:t>* Sınav soruları 8. sınıf konularından oluşacaktır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6000" dirty="0" smtClean="0"/>
              <a:t>DİKKAT !</a:t>
            </a:r>
            <a:endParaRPr lang="tr-TR" sz="60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189248" y="1292567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Arial" pitchFamily="34" charset="0"/>
                <a:cs typeface="Arial" pitchFamily="34" charset="0"/>
              </a:rPr>
              <a:t>* 3 Yanlış Cevap 1 Doğruyu Götürecek.</a:t>
            </a:r>
            <a:endParaRPr lang="tr-T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89451" y="2034713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Arial" pitchFamily="34" charset="0"/>
                <a:cs typeface="Arial" pitchFamily="34" charset="0"/>
              </a:rPr>
              <a:t>* Puanınız Hesaplanırken Derslerin Ağırlık Katsayıları Farklı Hesaplanacak.</a:t>
            </a:r>
            <a:endParaRPr lang="tr-TR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403648" y="3645024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ALT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TESTLER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Ağırlık Katsayıları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Türkçe 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Matematik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Fen Bilimleri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Tc</a:t>
                      </a:r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 İnkılap Tarihi ve Atatürkçülük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Din Kültürü ve Ahlak Bilgisi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Yabancı Dil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tr-TR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291</TotalTime>
  <Words>938</Words>
  <Application>Microsoft Office PowerPoint</Application>
  <PresentationFormat>Ekran Gösterisi (4:3)</PresentationFormat>
  <Paragraphs>135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8" baseType="lpstr">
      <vt:lpstr>Agency FB</vt:lpstr>
      <vt:lpstr>Aharoni</vt:lpstr>
      <vt:lpstr>Arial</vt:lpstr>
      <vt:lpstr>Arial Black</vt:lpstr>
      <vt:lpstr>Arial Narrow</vt:lpstr>
      <vt:lpstr>Calibri</vt:lpstr>
      <vt:lpstr>Franklin Gothic Book</vt:lpstr>
      <vt:lpstr>Perpetua</vt:lpstr>
      <vt:lpstr>Times New Roman</vt:lpstr>
      <vt:lpstr>Wingdings 2</vt:lpstr>
      <vt:lpstr>Hisse Senedi</vt:lpstr>
      <vt:lpstr>MEB.  Ortaöğretime Geçiş Süreçleri  - Merkezi Sınav ve Yerleştirme, - Yerel Yerleştirme Süreçleri</vt:lpstr>
      <vt:lpstr>Ortaöğretime Geçiş Süreçleri</vt:lpstr>
      <vt:lpstr>1. BÖLÜM</vt:lpstr>
      <vt:lpstr>Merkezi sınav nedir?</vt:lpstr>
      <vt:lpstr>Merkezi Sınavla Alınan Öğrenci Sayısı</vt:lpstr>
      <vt:lpstr>Merkezi Sınav Ne Zaman Yapılacak</vt:lpstr>
      <vt:lpstr>SORU SAYISI ve SINAV SÜRESİ</vt:lpstr>
      <vt:lpstr>Hangi Dersten  Ne Kadar Soru Çıkacak?</vt:lpstr>
      <vt:lpstr>DİKKAT !</vt:lpstr>
      <vt:lpstr>ÖNERİLER:</vt:lpstr>
      <vt:lpstr>HEDEFLERİ İÇİN  SINAVA HAZIRLIK SÜRECİNİ  KARARLILIK VE AZİMLE GÖZE ALABİLEN TÜM ÖĞRENCİLERE BAŞARILAR DİLER,  VE SONUÇ NE OLURSA OLSUN  TEBRİK EDERİZ.</vt:lpstr>
      <vt:lpstr>2. BÖLÜM</vt:lpstr>
      <vt:lpstr>Yerel Yerleştirme Nedir?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MEB.  Ortaöğretime Geçiş Süreci  - Merkezi Sınav ve Yerleştirme, - Yerel Yerleştirme Süreçleri</dc:title>
  <dc:creator>dodo</dc:creator>
  <cp:lastModifiedBy>Windows Kullanıcısı</cp:lastModifiedBy>
  <cp:revision>31</cp:revision>
  <dcterms:created xsi:type="dcterms:W3CDTF">2019-02-10T14:54:22Z</dcterms:created>
  <dcterms:modified xsi:type="dcterms:W3CDTF">2019-02-13T08:53:55Z</dcterms:modified>
</cp:coreProperties>
</file>