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6" r:id="rId1"/>
  </p:sldMasterIdLst>
  <p:notesMasterIdLst>
    <p:notesMasterId r:id="rId34"/>
  </p:notesMasterIdLst>
  <p:sldIdLst>
    <p:sldId id="313" r:id="rId2"/>
    <p:sldId id="257" r:id="rId3"/>
    <p:sldId id="294" r:id="rId4"/>
    <p:sldId id="293" r:id="rId5"/>
    <p:sldId id="258" r:id="rId6"/>
    <p:sldId id="260" r:id="rId7"/>
    <p:sldId id="261" r:id="rId8"/>
    <p:sldId id="262" r:id="rId9"/>
    <p:sldId id="264" r:id="rId10"/>
    <p:sldId id="295" r:id="rId11"/>
    <p:sldId id="265" r:id="rId12"/>
    <p:sldId id="296" r:id="rId13"/>
    <p:sldId id="301" r:id="rId14"/>
    <p:sldId id="302" r:id="rId15"/>
    <p:sldId id="303" r:id="rId16"/>
    <p:sldId id="304" r:id="rId17"/>
    <p:sldId id="273" r:id="rId18"/>
    <p:sldId id="274" r:id="rId19"/>
    <p:sldId id="305" r:id="rId20"/>
    <p:sldId id="306" r:id="rId21"/>
    <p:sldId id="307" r:id="rId22"/>
    <p:sldId id="308" r:id="rId23"/>
    <p:sldId id="270" r:id="rId24"/>
    <p:sldId id="309" r:id="rId25"/>
    <p:sldId id="299" r:id="rId26"/>
    <p:sldId id="300" r:id="rId27"/>
    <p:sldId id="310" r:id="rId28"/>
    <p:sldId id="298" r:id="rId29"/>
    <p:sldId id="290" r:id="rId30"/>
    <p:sldId id="291" r:id="rId31"/>
    <p:sldId id="311" r:id="rId32"/>
    <p:sldId id="312"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BB609-1008-49E5-BF50-7F52185DB9B0}" type="datetimeFigureOut">
              <a:rPr lang="tr-TR" smtClean="0"/>
              <a:t>16.01.2020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EC75A-6C68-4785-86F8-EC58CCBCAFD4}" type="slidenum">
              <a:rPr lang="tr-TR" smtClean="0"/>
              <a:t>‹#›</a:t>
            </a:fld>
            <a:endParaRPr lang="tr-TR"/>
          </a:p>
        </p:txBody>
      </p:sp>
    </p:spTree>
    <p:extLst>
      <p:ext uri="{BB962C8B-B14F-4D97-AF65-F5344CB8AC3E}">
        <p14:creationId xmlns:p14="http://schemas.microsoft.com/office/powerpoint/2010/main" val="301440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57EC75A-6C68-4785-86F8-EC58CCBCAFD4}" type="slidenum">
              <a:rPr lang="tr-TR" smtClean="0"/>
              <a:t>20</a:t>
            </a:fld>
            <a:endParaRPr lang="tr-TR"/>
          </a:p>
        </p:txBody>
      </p:sp>
    </p:spTree>
    <p:extLst>
      <p:ext uri="{BB962C8B-B14F-4D97-AF65-F5344CB8AC3E}">
        <p14:creationId xmlns:p14="http://schemas.microsoft.com/office/powerpoint/2010/main" val="52095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5CAB063-91F7-41D3-A612-19A719F95DE4}" type="datetimeFigureOut">
              <a:rPr lang="tr-TR" smtClean="0"/>
              <a:t>16.01.2020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1010876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CAB063-91F7-41D3-A612-19A719F95DE4}" type="datetimeFigureOut">
              <a:rPr lang="tr-TR" smtClean="0"/>
              <a:t>16.01.2020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1961267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CAB063-91F7-41D3-A612-19A719F95DE4}" type="datetimeFigureOut">
              <a:rPr lang="tr-TR" smtClean="0"/>
              <a:t>16.01.2020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1BF47F-777C-4716-AF46-D147F3A175C9}"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6732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65CAB063-91F7-41D3-A612-19A719F95DE4}" type="datetimeFigureOut">
              <a:rPr lang="tr-TR" smtClean="0"/>
              <a:t>16.01.2020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4003216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65CAB063-91F7-41D3-A612-19A719F95DE4}" type="datetimeFigureOut">
              <a:rPr lang="tr-TR" smtClean="0"/>
              <a:t>16.01.2020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BF47F-777C-4716-AF46-D147F3A175C9}"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9753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65CAB063-91F7-41D3-A612-19A719F95DE4}" type="datetimeFigureOut">
              <a:rPr lang="tr-TR" smtClean="0"/>
              <a:t>16.01.2020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1663234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CAB063-91F7-41D3-A612-19A719F95DE4}" type="datetimeFigureOut">
              <a:rPr lang="tr-TR" smtClean="0"/>
              <a:t>16.01.2020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2724254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CAB063-91F7-41D3-A612-19A719F95DE4}" type="datetimeFigureOut">
              <a:rPr lang="tr-TR" smtClean="0"/>
              <a:t>16.01.2020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42885831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CAB063-91F7-41D3-A612-19A719F95DE4}" type="datetimeFigureOut">
              <a:rPr lang="tr-TR" smtClean="0"/>
              <a:t>16.01.2020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2006677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CAB063-91F7-41D3-A612-19A719F95DE4}" type="datetimeFigureOut">
              <a:rPr lang="tr-TR" smtClean="0"/>
              <a:t>16.01.2020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383083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5CAB063-91F7-41D3-A612-19A719F95DE4}" type="datetimeFigureOut">
              <a:rPr lang="tr-TR" smtClean="0"/>
              <a:t>16.01.2020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401221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5CAB063-91F7-41D3-A612-19A719F95DE4}" type="datetimeFigureOut">
              <a:rPr lang="tr-TR" smtClean="0"/>
              <a:t>16.01.2020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24024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5CAB063-91F7-41D3-A612-19A719F95DE4}" type="datetimeFigureOut">
              <a:rPr lang="tr-TR" smtClean="0"/>
              <a:t>16.01.2020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3230152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AB063-91F7-41D3-A612-19A719F95DE4}" type="datetimeFigureOut">
              <a:rPr lang="tr-TR" smtClean="0"/>
              <a:t>16.01.2020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2346737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5CAB063-91F7-41D3-A612-19A719F95DE4}" type="datetimeFigureOut">
              <a:rPr lang="tr-TR" smtClean="0"/>
              <a:t>16.01.2020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24437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5CAB063-91F7-41D3-A612-19A719F95DE4}" type="datetimeFigureOut">
              <a:rPr lang="tr-TR" smtClean="0"/>
              <a:t>16.01.2020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1BF47F-777C-4716-AF46-D147F3A175C9}" type="slidenum">
              <a:rPr lang="tr-TR" smtClean="0"/>
              <a:t>‹#›</a:t>
            </a:fld>
            <a:endParaRPr lang="tr-TR"/>
          </a:p>
        </p:txBody>
      </p:sp>
    </p:spTree>
    <p:extLst>
      <p:ext uri="{BB962C8B-B14F-4D97-AF65-F5344CB8AC3E}">
        <p14:creationId xmlns:p14="http://schemas.microsoft.com/office/powerpoint/2010/main" val="2115082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CAB063-91F7-41D3-A612-19A719F95DE4}" type="datetimeFigureOut">
              <a:rPr lang="tr-TR" smtClean="0"/>
              <a:t>16.01.2020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1BF47F-777C-4716-AF46-D147F3A175C9}" type="slidenum">
              <a:rPr lang="tr-TR" smtClean="0"/>
              <a:t>‹#›</a:t>
            </a:fld>
            <a:endParaRPr lang="tr-TR"/>
          </a:p>
        </p:txBody>
      </p:sp>
    </p:spTree>
    <p:extLst>
      <p:ext uri="{BB962C8B-B14F-4D97-AF65-F5344CB8AC3E}">
        <p14:creationId xmlns:p14="http://schemas.microsoft.com/office/powerpoint/2010/main" val="3550191838"/>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2677136" y="1424354"/>
            <a:ext cx="8915399" cy="2262781"/>
          </a:xfrm>
        </p:spPr>
        <p:txBody>
          <a:bodyPr>
            <a:normAutofit/>
          </a:bodyPr>
          <a:lstStyle/>
          <a:p>
            <a:pPr algn="ctr"/>
            <a:r>
              <a:rPr lang="tr-TR" sz="8000" b="1" dirty="0" smtClean="0">
                <a:solidFill>
                  <a:schemeClr val="accent6"/>
                </a:solidFill>
                <a:effectLst>
                  <a:outerShdw blurRad="38100" dist="38100" dir="2700000" algn="tl">
                    <a:srgbClr val="000000">
                      <a:alpha val="43137"/>
                    </a:srgbClr>
                  </a:outerShdw>
                </a:effectLst>
              </a:rPr>
              <a:t>LİSE TÜRLERİ</a:t>
            </a:r>
            <a:endParaRPr lang="tr-TR" sz="8000" b="1" dirty="0">
              <a:solidFill>
                <a:schemeClr val="accent6"/>
              </a:solidFill>
              <a:effectLst>
                <a:outerShdw blurRad="38100" dist="38100" dir="2700000" algn="tl">
                  <a:srgbClr val="000000">
                    <a:alpha val="43137"/>
                  </a:srgbClr>
                </a:outerShdw>
              </a:effectLst>
            </a:endParaRPr>
          </a:p>
        </p:txBody>
      </p:sp>
      <p:sp>
        <p:nvSpPr>
          <p:cNvPr id="5" name="Alt Başlık 4"/>
          <p:cNvSpPr>
            <a:spLocks noGrp="1"/>
          </p:cNvSpPr>
          <p:nvPr>
            <p:ph type="subTitle" idx="1"/>
          </p:nvPr>
        </p:nvSpPr>
        <p:spPr>
          <a:xfrm>
            <a:off x="7184659" y="5731717"/>
            <a:ext cx="5007341" cy="1126283"/>
          </a:xfrm>
        </p:spPr>
        <p:txBody>
          <a:bodyPr/>
          <a:lstStyle/>
          <a:p>
            <a:r>
              <a:rPr lang="tr-TR" dirty="0" smtClean="0"/>
              <a:t>Kumluca Rehberlik ve Araştırma Merkezi</a:t>
            </a:r>
            <a:endParaRPr lang="tr-TR" dirty="0"/>
          </a:p>
        </p:txBody>
      </p:sp>
    </p:spTree>
    <p:extLst>
      <p:ext uri="{BB962C8B-B14F-4D97-AF65-F5344CB8AC3E}">
        <p14:creationId xmlns:p14="http://schemas.microsoft.com/office/powerpoint/2010/main" val="3460002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8535" y="1641231"/>
            <a:ext cx="8915400" cy="3777622"/>
          </a:xfrm>
        </p:spPr>
        <p:txBody>
          <a:bodyPr/>
          <a:lstStyle/>
          <a:p>
            <a:r>
              <a:rPr lang="tr-TR" dirty="0" smtClean="0"/>
              <a:t>Bu okullarda sınıf mevcudu her şube için 30 öğrencidir.</a:t>
            </a:r>
          </a:p>
          <a:p>
            <a:r>
              <a:rPr lang="tr-TR" dirty="0" smtClean="0"/>
              <a:t>Bu okullarda birinci yabancı dil olarak İngilizce, Almanca veya Fransızca eğitim verilmektedir.</a:t>
            </a:r>
          </a:p>
          <a:p>
            <a:r>
              <a:rPr lang="tr-TR" dirty="0" smtClean="0"/>
              <a:t>Yabancı dili, dünyadaki bilimsel ve teknolojik gelişmeleri izleyebilecek düzeyde öğrenmelerini sağlamaktır</a:t>
            </a:r>
          </a:p>
          <a:p>
            <a:endParaRPr lang="tr-TR" dirty="0"/>
          </a:p>
        </p:txBody>
      </p:sp>
    </p:spTree>
    <p:extLst>
      <p:ext uri="{BB962C8B-B14F-4D97-AF65-F5344CB8AC3E}">
        <p14:creationId xmlns:p14="http://schemas.microsoft.com/office/powerpoint/2010/main" val="4185468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39743" y="1482969"/>
            <a:ext cx="8915400" cy="3777622"/>
          </a:xfrm>
        </p:spPr>
        <p:txBody>
          <a:bodyPr/>
          <a:lstStyle/>
          <a:p>
            <a:r>
              <a:rPr lang="tr-TR" dirty="0" smtClean="0"/>
              <a:t>Ülkemizde en çok bulunan lise türüdür</a:t>
            </a:r>
          </a:p>
          <a:p>
            <a:r>
              <a:rPr lang="tr-TR" dirty="0" smtClean="0"/>
              <a:t>Standart başarı ortalaması yoktur, bir Anadolu lisesi çok başarılıyken diğer bir Anadolu lisesi tersine başarısı düşük olabilir.</a:t>
            </a:r>
          </a:p>
          <a:p>
            <a:r>
              <a:rPr lang="tr-TR" dirty="0" smtClean="0"/>
              <a:t>Anadolu liselerini bitiren bir öğrenci yeterli puan almak kaydıyla istediği bir yüksek öğretim (üniversite) programına yerleşebilir.</a:t>
            </a:r>
          </a:p>
          <a:p>
            <a:endParaRPr lang="tr-TR" dirty="0"/>
          </a:p>
        </p:txBody>
      </p:sp>
    </p:spTree>
    <p:extLst>
      <p:ext uri="{BB962C8B-B14F-4D97-AF65-F5344CB8AC3E}">
        <p14:creationId xmlns:p14="http://schemas.microsoft.com/office/powerpoint/2010/main" val="3348216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okullarhakkinda.com/resim/325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398477" cy="34040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gulcetinkauranadolulisesi.meb.k12.tr/meb_iys_dosyalar/07/11/124831/resimler/2017_02/k_28163007_dscf1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577" y="0"/>
            <a:ext cx="5993423" cy="34040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okulagi.com/media/?file=156859874905066&amp;r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35973"/>
            <a:ext cx="5398477" cy="324289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eykonak Anadolu Lisesi Fotoğraf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915" y="3587262"/>
            <a:ext cx="5923085" cy="327073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8937" y="131884"/>
            <a:ext cx="2488223" cy="830997"/>
          </a:xfrm>
          <a:prstGeom prst="rect">
            <a:avLst/>
          </a:prstGeom>
          <a:noFill/>
        </p:spPr>
        <p:txBody>
          <a:bodyPr wrap="square" rtlCol="0">
            <a:spAutoFit/>
          </a:bodyPr>
          <a:lstStyle/>
          <a:p>
            <a:r>
              <a:rPr lang="tr-TR" sz="2400" dirty="0" smtClean="0">
                <a:latin typeface="Berlin Sans FB" panose="020E0602020502020306" pitchFamily="34" charset="0"/>
              </a:rPr>
              <a:t>Kumluca Anadolu Lisesi</a:t>
            </a:r>
            <a:endParaRPr lang="tr-TR" sz="2400" dirty="0">
              <a:latin typeface="Berlin Sans FB" panose="020E0602020502020306" pitchFamily="34" charset="0"/>
            </a:endParaRPr>
          </a:p>
        </p:txBody>
      </p:sp>
      <p:sp>
        <p:nvSpPr>
          <p:cNvPr id="5" name="Metin kutusu 4"/>
          <p:cNvSpPr txBox="1"/>
          <p:nvPr/>
        </p:nvSpPr>
        <p:spPr>
          <a:xfrm>
            <a:off x="7543799" y="2354688"/>
            <a:ext cx="2998177" cy="830997"/>
          </a:xfrm>
          <a:prstGeom prst="rect">
            <a:avLst/>
          </a:prstGeom>
          <a:noFill/>
        </p:spPr>
        <p:txBody>
          <a:bodyPr wrap="square" rtlCol="0">
            <a:spAutoFit/>
          </a:bodyPr>
          <a:lstStyle/>
          <a:p>
            <a:r>
              <a:rPr lang="tr-TR" sz="2400" dirty="0" smtClean="0">
                <a:latin typeface="Berlin Sans FB" panose="020E0602020502020306" pitchFamily="34" charset="0"/>
              </a:rPr>
              <a:t>Gül Çetin Kaur Anadolu Lisesi</a:t>
            </a:r>
            <a:endParaRPr lang="tr-TR" sz="2400" dirty="0">
              <a:latin typeface="Berlin Sans FB" panose="020E0602020502020306" pitchFamily="34" charset="0"/>
            </a:endParaRPr>
          </a:p>
        </p:txBody>
      </p:sp>
      <p:sp>
        <p:nvSpPr>
          <p:cNvPr id="6" name="Metin kutusu 5"/>
          <p:cNvSpPr txBox="1"/>
          <p:nvPr/>
        </p:nvSpPr>
        <p:spPr>
          <a:xfrm>
            <a:off x="633046" y="5653454"/>
            <a:ext cx="3525716" cy="830997"/>
          </a:xfrm>
          <a:prstGeom prst="rect">
            <a:avLst/>
          </a:prstGeom>
          <a:noFill/>
        </p:spPr>
        <p:txBody>
          <a:bodyPr wrap="square" rtlCol="0">
            <a:spAutoFit/>
          </a:bodyPr>
          <a:lstStyle/>
          <a:p>
            <a:r>
              <a:rPr lang="tr-TR" sz="2400" dirty="0" smtClean="0">
                <a:latin typeface="Berlin Sans FB" panose="020E0602020502020306" pitchFamily="34" charset="0"/>
              </a:rPr>
              <a:t>Mavikent Mustafa Ayşe Acarbulut Anadolu Lisesi</a:t>
            </a:r>
            <a:endParaRPr lang="tr-TR" sz="2400" dirty="0">
              <a:latin typeface="Berlin Sans FB" panose="020E0602020502020306" pitchFamily="34" charset="0"/>
            </a:endParaRPr>
          </a:p>
        </p:txBody>
      </p:sp>
      <p:sp>
        <p:nvSpPr>
          <p:cNvPr id="7" name="Metin kutusu 6"/>
          <p:cNvSpPr txBox="1"/>
          <p:nvPr/>
        </p:nvSpPr>
        <p:spPr>
          <a:xfrm>
            <a:off x="6334856" y="3798277"/>
            <a:ext cx="2708031" cy="830997"/>
          </a:xfrm>
          <a:prstGeom prst="rect">
            <a:avLst/>
          </a:prstGeom>
          <a:noFill/>
        </p:spPr>
        <p:txBody>
          <a:bodyPr wrap="square" rtlCol="0">
            <a:spAutoFit/>
          </a:bodyPr>
          <a:lstStyle/>
          <a:p>
            <a:r>
              <a:rPr lang="tr-TR" sz="2400" dirty="0" smtClean="0">
                <a:latin typeface="Berlin Sans FB" panose="020E0602020502020306" pitchFamily="34" charset="0"/>
              </a:rPr>
              <a:t>Beykonak Anadolu Lisesi</a:t>
            </a:r>
            <a:endParaRPr lang="tr-TR" sz="2400" dirty="0">
              <a:latin typeface="Berlin Sans FB" panose="020E0602020502020306" pitchFamily="34" charset="0"/>
            </a:endParaRPr>
          </a:p>
        </p:txBody>
      </p:sp>
    </p:spTree>
    <p:extLst>
      <p:ext uri="{BB962C8B-B14F-4D97-AF65-F5344CB8AC3E}">
        <p14:creationId xmlns:p14="http://schemas.microsoft.com/office/powerpoint/2010/main" val="1082192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2224"/>
            <a:ext cx="10515600" cy="1409333"/>
          </a:xfrm>
        </p:spPr>
        <p:txBody>
          <a:bodyPr>
            <a:noAutofit/>
          </a:bodyPr>
          <a:lstStyle/>
          <a:p>
            <a:pPr algn="ctr"/>
            <a:r>
              <a:rPr 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
            </a:r>
            <a:br>
              <a:rPr 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br>
            <a:r>
              <a:rPr 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MESLEKİ </a:t>
            </a: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VE </a:t>
            </a:r>
            <a:r>
              <a:rPr 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TEKNİK ANADOLU </a:t>
            </a: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LİSELERİ</a:t>
            </a:r>
            <a:b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137139" y="1447555"/>
            <a:ext cx="10515600" cy="4803776"/>
          </a:xfrm>
        </p:spPr>
        <p:txBody>
          <a:bodyPr>
            <a:normAutofit/>
          </a:bodyPr>
          <a:lstStyle/>
          <a:p>
            <a:pPr marL="0" indent="0">
              <a:buNone/>
            </a:pPr>
            <a:r>
              <a:rPr lang="tr-TR" sz="3200" dirty="0" smtClean="0">
                <a:solidFill>
                  <a:schemeClr val="tx2">
                    <a:lumMod val="75000"/>
                  </a:schemeClr>
                </a:solidFill>
              </a:rPr>
              <a:t>	Bünyesinde Bulunan Okullar:</a:t>
            </a:r>
          </a:p>
          <a:p>
            <a:pPr marL="342900" indent="-342900">
              <a:buFont typeface="+mj-lt"/>
              <a:buAutoNum type="arabicPeriod"/>
            </a:pPr>
            <a:r>
              <a:rPr lang="tr-TR" dirty="0">
                <a:solidFill>
                  <a:schemeClr val="tx2">
                    <a:lumMod val="75000"/>
                  </a:schemeClr>
                </a:solidFill>
              </a:rPr>
              <a:t>Anadolu Sağlık Meslek Liseleri</a:t>
            </a:r>
          </a:p>
          <a:p>
            <a:pPr marL="342900" indent="-342900">
              <a:buFont typeface="+mj-lt"/>
              <a:buAutoNum type="arabicPeriod"/>
            </a:pPr>
            <a:r>
              <a:rPr lang="tr-TR" dirty="0">
                <a:solidFill>
                  <a:schemeClr val="tx2">
                    <a:lumMod val="75000"/>
                  </a:schemeClr>
                </a:solidFill>
              </a:rPr>
              <a:t>Ticaret Meslek Liseleri</a:t>
            </a:r>
          </a:p>
          <a:p>
            <a:pPr marL="342900" indent="-342900">
              <a:buFont typeface="+mj-lt"/>
              <a:buAutoNum type="arabicPeriod"/>
            </a:pPr>
            <a:r>
              <a:rPr lang="tr-TR" dirty="0">
                <a:solidFill>
                  <a:schemeClr val="tx2">
                    <a:lumMod val="75000"/>
                  </a:schemeClr>
                </a:solidFill>
              </a:rPr>
              <a:t>Turizm Meslek Liseleri</a:t>
            </a:r>
          </a:p>
          <a:p>
            <a:pPr marL="342900" indent="-342900">
              <a:buFont typeface="+mj-lt"/>
              <a:buAutoNum type="arabicPeriod"/>
            </a:pPr>
            <a:r>
              <a:rPr lang="tr-TR" dirty="0">
                <a:solidFill>
                  <a:schemeClr val="tx2">
                    <a:lumMod val="75000"/>
                  </a:schemeClr>
                </a:solidFill>
              </a:rPr>
              <a:t>Kız Teknik Ve Meslek Liseleri</a:t>
            </a:r>
          </a:p>
          <a:p>
            <a:pPr marL="342900" indent="-342900">
              <a:buFont typeface="+mj-lt"/>
              <a:buAutoNum type="arabicPeriod"/>
            </a:pPr>
            <a:r>
              <a:rPr lang="tr-TR" dirty="0">
                <a:solidFill>
                  <a:schemeClr val="tx2">
                    <a:lumMod val="75000"/>
                  </a:schemeClr>
                </a:solidFill>
              </a:rPr>
              <a:t>Teknik Ve Endüstri Meslek Liseleri</a:t>
            </a:r>
          </a:p>
          <a:p>
            <a:pPr marL="342900" indent="-342900">
              <a:buFont typeface="+mj-lt"/>
              <a:buAutoNum type="arabicPeriod"/>
            </a:pPr>
            <a:r>
              <a:rPr lang="tr-TR" dirty="0">
                <a:solidFill>
                  <a:schemeClr val="tx2">
                    <a:lumMod val="75000"/>
                  </a:schemeClr>
                </a:solidFill>
              </a:rPr>
              <a:t>Tarım Meslek Liseleri</a:t>
            </a:r>
          </a:p>
          <a:p>
            <a:pPr marL="342900" indent="-342900">
              <a:buFont typeface="+mj-lt"/>
              <a:buAutoNum type="arabicPeriod"/>
            </a:pPr>
            <a:r>
              <a:rPr lang="tr-TR" dirty="0">
                <a:solidFill>
                  <a:schemeClr val="tx2">
                    <a:lumMod val="75000"/>
                  </a:schemeClr>
                </a:solidFill>
              </a:rPr>
              <a:t>Anadolu Güzel Sanatlar Liseleri</a:t>
            </a:r>
          </a:p>
          <a:p>
            <a:pPr marL="342900" indent="-342900">
              <a:buFont typeface="+mj-lt"/>
              <a:buAutoNum type="arabicPeriod"/>
            </a:pPr>
            <a:r>
              <a:rPr lang="tr-TR" dirty="0">
                <a:solidFill>
                  <a:schemeClr val="tx2">
                    <a:lumMod val="75000"/>
                  </a:schemeClr>
                </a:solidFill>
              </a:rPr>
              <a:t>Spor Liseleri</a:t>
            </a:r>
          </a:p>
          <a:p>
            <a:endParaRPr lang="tr-TR" dirty="0"/>
          </a:p>
        </p:txBody>
      </p:sp>
    </p:spTree>
    <p:extLst>
      <p:ext uri="{BB962C8B-B14F-4D97-AF65-F5344CB8AC3E}">
        <p14:creationId xmlns:p14="http://schemas.microsoft.com/office/powerpoint/2010/main" val="2918706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879495" y="1212975"/>
            <a:ext cx="6607066" cy="4960332"/>
          </a:xfrm>
          <a:prstGeom prst="rect">
            <a:avLst/>
          </a:prstGeom>
          <a:noFill/>
        </p:spPr>
        <p:txBody>
          <a:bodyPr wrap="square" rtlCol="0">
            <a:spAutoFit/>
          </a:bodyPr>
          <a:lstStyle/>
          <a:p>
            <a:pPr marL="342900" indent="-342900">
              <a:spcBef>
                <a:spcPts val="200"/>
              </a:spcBef>
              <a:spcAft>
                <a:spcPts val="200"/>
              </a:spcAft>
              <a:buFont typeface="Wingdings" pitchFamily="2" charset="2"/>
              <a:buChar char="q"/>
            </a:pPr>
            <a:r>
              <a:rPr lang="tr-TR" altLang="tr-TR" sz="2200" dirty="0">
                <a:solidFill>
                  <a:schemeClr val="tx2">
                    <a:lumMod val="75000"/>
                  </a:schemeClr>
                </a:solidFill>
              </a:rPr>
              <a:t>Bu okullarda öğrencilere, orta öğretim düzeyinde ortak bir genel kültür kazandırmayı amaçlayan </a:t>
            </a:r>
            <a:r>
              <a:rPr lang="tr-TR" altLang="tr-TR" sz="2200" b="1" dirty="0">
                <a:solidFill>
                  <a:schemeClr val="tx2">
                    <a:lumMod val="75000"/>
                  </a:schemeClr>
                </a:solidFill>
              </a:rPr>
              <a:t>genel kültür dersleri ile birlikte endüstriyel teknik alanlarda mesleki formasyon verilmesini</a:t>
            </a:r>
            <a:r>
              <a:rPr lang="tr-TR" altLang="tr-TR" sz="2200" dirty="0">
                <a:solidFill>
                  <a:schemeClr val="tx2">
                    <a:lumMod val="75000"/>
                  </a:schemeClr>
                </a:solidFill>
              </a:rPr>
              <a:t> ve en az bir yabancı dil öğretilmesini amaçlayan, öğrencileri hem hayata, hem de yüksek öğrenime hazırlayan, programlar uygulanmaktadır.</a:t>
            </a:r>
          </a:p>
          <a:p>
            <a:pPr marL="342900" indent="-342900">
              <a:spcBef>
                <a:spcPts val="200"/>
              </a:spcBef>
              <a:spcAft>
                <a:spcPts val="200"/>
              </a:spcAft>
              <a:buFont typeface="Wingdings" pitchFamily="2" charset="2"/>
              <a:buChar char="q"/>
            </a:pPr>
            <a:r>
              <a:rPr lang="tr-TR" altLang="tr-TR" sz="2200" dirty="0">
                <a:solidFill>
                  <a:schemeClr val="tx2">
                    <a:lumMod val="75000"/>
                  </a:schemeClr>
                </a:solidFill>
              </a:rPr>
              <a:t>Anadolu teknik meslek liselerinin öğretim süresi 4 yıldır. </a:t>
            </a:r>
          </a:p>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Bu </a:t>
            </a:r>
            <a:r>
              <a:rPr lang="tr-TR" altLang="tr-TR" sz="2200" dirty="0">
                <a:solidFill>
                  <a:schemeClr val="tx2">
                    <a:lumMod val="75000"/>
                  </a:schemeClr>
                </a:solidFill>
              </a:rPr>
              <a:t>okulu bitiren öğrencilere ustalık belgesinin yetki ve sorumluluklarına sahip İŞ YERİ AÇMA BELGESİ verilir, ayrıca </a:t>
            </a:r>
            <a:r>
              <a:rPr lang="tr-TR" altLang="tr-TR" sz="2200" dirty="0" smtClean="0">
                <a:solidFill>
                  <a:schemeClr val="tx2">
                    <a:lumMod val="75000"/>
                  </a:schemeClr>
                </a:solidFill>
              </a:rPr>
              <a:t>ustalık ve kalfalık belgeleri verilir.</a:t>
            </a:r>
            <a:endParaRPr lang="tr-TR" altLang="tr-TR" sz="2200" dirty="0">
              <a:solidFill>
                <a:schemeClr val="tx2">
                  <a:lumMod val="75000"/>
                </a:schemeClr>
              </a:solidFill>
            </a:endParaRPr>
          </a:p>
          <a:p>
            <a:endParaRPr lang="tr-TR" sz="2200" dirty="0">
              <a:solidFill>
                <a:schemeClr val="tx2">
                  <a:lumMod val="75000"/>
                </a:schemeClr>
              </a:solidFill>
            </a:endParaRPr>
          </a:p>
          <a:p>
            <a:endParaRPr lang="tr-TR" sz="2200" dirty="0">
              <a:solidFill>
                <a:schemeClr val="tx2">
                  <a:lumMod val="75000"/>
                </a:schemeClr>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264" y="1556992"/>
            <a:ext cx="2195736" cy="1800000"/>
          </a:xfrm>
          <a:prstGeom prst="rect">
            <a:avLst/>
          </a:prstGeom>
          <a:effectLst>
            <a:softEdge rad="63500"/>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272" y="3285184"/>
            <a:ext cx="2123728" cy="1800000"/>
          </a:xfrm>
          <a:prstGeom prst="rect">
            <a:avLst/>
          </a:prstGeom>
          <a:effectLst>
            <a:softEdge rad="63500"/>
          </a:effectLst>
        </p:spPr>
      </p:pic>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16280" y="5085184"/>
            <a:ext cx="1944216" cy="1728192"/>
          </a:xfrm>
          <a:prstGeom prst="rect">
            <a:avLst/>
          </a:prstGeom>
        </p:spPr>
      </p:pic>
    </p:spTree>
    <p:extLst>
      <p:ext uri="{BB962C8B-B14F-4D97-AF65-F5344CB8AC3E}">
        <p14:creationId xmlns:p14="http://schemas.microsoft.com/office/powerpoint/2010/main" val="3311992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2161" y="136525"/>
            <a:ext cx="10515600" cy="1325563"/>
          </a:xfrm>
        </p:spPr>
        <p:txBody>
          <a:bodyPr>
            <a:normAutofit/>
          </a:bodyPr>
          <a:lstStyle/>
          <a:p>
            <a:pPr algn="ctr"/>
            <a:r>
              <a:rPr lang="tr-TR" b="1" dirty="0" smtClean="0">
                <a:solidFill>
                  <a:schemeClr val="accent6"/>
                </a:solidFill>
                <a:effectLst>
                  <a:outerShdw blurRad="38100" dist="38100" dir="2700000" algn="tl">
                    <a:srgbClr val="000000">
                      <a:alpha val="43137"/>
                    </a:srgbClr>
                  </a:outerShdw>
                </a:effectLst>
              </a:rPr>
              <a:t>Kumluca Fatih Mesleki ve Teknik Anadolu Lisesi</a:t>
            </a:r>
            <a:endParaRPr lang="tr-TR" b="1" dirty="0">
              <a:solidFill>
                <a:schemeClr val="accent6"/>
              </a:solidFill>
              <a:effectLst>
                <a:outerShdw blurRad="38100" dist="38100" dir="2700000" algn="tl">
                  <a:srgbClr val="000000">
                    <a:alpha val="43137"/>
                  </a:srgbClr>
                </a:outerShdw>
              </a:effectLst>
            </a:endParaRPr>
          </a:p>
        </p:txBody>
      </p:sp>
      <p:sp>
        <p:nvSpPr>
          <p:cNvPr id="8" name="İçerik Yer Tutucusu 7"/>
          <p:cNvSpPr>
            <a:spLocks noGrp="1"/>
          </p:cNvSpPr>
          <p:nvPr>
            <p:ph sz="half" idx="1"/>
          </p:nvPr>
        </p:nvSpPr>
        <p:spPr>
          <a:xfrm>
            <a:off x="882161" y="1737702"/>
            <a:ext cx="5606562" cy="4351338"/>
          </a:xfrm>
        </p:spPr>
        <p:txBody>
          <a:bodyPr/>
          <a:lstStyle/>
          <a:p>
            <a:pPr marL="0" indent="0">
              <a:buNone/>
            </a:pPr>
            <a:r>
              <a:rPr lang="tr-TR" dirty="0" smtClean="0"/>
              <a:t>Alanlar;</a:t>
            </a:r>
          </a:p>
          <a:p>
            <a:r>
              <a:rPr lang="tr-TR" dirty="0" smtClean="0"/>
              <a:t>Bilişim Teknolojileri</a:t>
            </a:r>
          </a:p>
          <a:p>
            <a:r>
              <a:rPr lang="tr-TR" dirty="0" smtClean="0"/>
              <a:t>Elektrik Elektronik Teknolojisi</a:t>
            </a:r>
          </a:p>
          <a:p>
            <a:r>
              <a:rPr lang="tr-TR" dirty="0" smtClean="0"/>
              <a:t>Metal Teknolojisi</a:t>
            </a:r>
          </a:p>
          <a:p>
            <a:r>
              <a:rPr lang="tr-TR" dirty="0" smtClean="0"/>
              <a:t>Mobilya ve İç Mekan Tasarımı</a:t>
            </a:r>
          </a:p>
          <a:p>
            <a:r>
              <a:rPr lang="tr-TR" dirty="0" smtClean="0"/>
              <a:t>Motorlu Araçlar Teknolojisi</a:t>
            </a:r>
          </a:p>
          <a:p>
            <a:endParaRPr lang="tr-TR" dirty="0"/>
          </a:p>
        </p:txBody>
      </p:sp>
      <p:pic>
        <p:nvPicPr>
          <p:cNvPr id="6" name="Resim 5"/>
          <p:cNvPicPr>
            <a:picLocks noChangeAspect="1"/>
          </p:cNvPicPr>
          <p:nvPr/>
        </p:nvPicPr>
        <p:blipFill>
          <a:blip r:embed="rId2"/>
          <a:stretch>
            <a:fillRect/>
          </a:stretch>
        </p:blipFill>
        <p:spPr>
          <a:xfrm>
            <a:off x="6937131" y="1462088"/>
            <a:ext cx="4522176" cy="5204068"/>
          </a:xfrm>
          <a:prstGeom prst="rect">
            <a:avLst/>
          </a:prstGeom>
        </p:spPr>
      </p:pic>
    </p:spTree>
    <p:extLst>
      <p:ext uri="{BB962C8B-B14F-4D97-AF65-F5344CB8AC3E}">
        <p14:creationId xmlns:p14="http://schemas.microsoft.com/office/powerpoint/2010/main" val="3120490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7994" y="377925"/>
            <a:ext cx="8911687" cy="1280890"/>
          </a:xfrm>
        </p:spPr>
        <p:txBody>
          <a:bodyPr>
            <a:normAutofit fontScale="90000"/>
          </a:bodyPr>
          <a:lstStyle/>
          <a:p>
            <a:pPr algn="ctr"/>
            <a:r>
              <a:rPr lang="tr-TR" b="1" dirty="0" smtClean="0">
                <a:solidFill>
                  <a:schemeClr val="accent6"/>
                </a:solidFill>
                <a:effectLst>
                  <a:outerShdw blurRad="38100" dist="38100" dir="2700000" algn="tl">
                    <a:srgbClr val="000000">
                      <a:alpha val="43137"/>
                    </a:srgbClr>
                  </a:outerShdw>
                </a:effectLst>
                <a:latin typeface="+mn-lt"/>
              </a:rPr>
              <a:t/>
            </a:r>
            <a:br>
              <a:rPr lang="tr-TR" b="1" dirty="0" smtClean="0">
                <a:solidFill>
                  <a:schemeClr val="accent6"/>
                </a:solidFill>
                <a:effectLst>
                  <a:outerShdw blurRad="38100" dist="38100" dir="2700000" algn="tl">
                    <a:srgbClr val="000000">
                      <a:alpha val="43137"/>
                    </a:srgbClr>
                  </a:outerShdw>
                </a:effectLst>
                <a:latin typeface="+mn-lt"/>
              </a:rPr>
            </a:br>
            <a:r>
              <a:rPr lang="tr-TR" b="1" dirty="0" smtClean="0">
                <a:solidFill>
                  <a:schemeClr val="accent6"/>
                </a:solidFill>
                <a:effectLst>
                  <a:outerShdw blurRad="38100" dist="38100" dir="2700000" algn="tl">
                    <a:srgbClr val="000000">
                      <a:alpha val="43137"/>
                    </a:srgbClr>
                  </a:outerShdw>
                </a:effectLst>
                <a:latin typeface="+mn-lt"/>
              </a:rPr>
              <a:t>ANADOLU </a:t>
            </a:r>
            <a:r>
              <a:rPr lang="tr-TR" b="1" dirty="0">
                <a:solidFill>
                  <a:schemeClr val="accent6"/>
                </a:solidFill>
                <a:effectLst>
                  <a:outerShdw blurRad="38100" dist="38100" dir="2700000" algn="tl">
                    <a:srgbClr val="000000">
                      <a:alpha val="43137"/>
                    </a:srgbClr>
                  </a:outerShdw>
                </a:effectLst>
                <a:latin typeface="+mn-lt"/>
              </a:rPr>
              <a:t>SAĞLIK MESLEK </a:t>
            </a:r>
            <a:r>
              <a:rPr lang="tr-TR" b="1" dirty="0" smtClean="0">
                <a:solidFill>
                  <a:schemeClr val="accent6"/>
                </a:solidFill>
                <a:effectLst>
                  <a:outerShdw blurRad="38100" dist="38100" dir="2700000" algn="tl">
                    <a:srgbClr val="000000">
                      <a:alpha val="43137"/>
                    </a:srgbClr>
                  </a:outerShdw>
                </a:effectLst>
                <a:latin typeface="+mn-lt"/>
              </a:rPr>
              <a:t>LİSELERİ</a:t>
            </a:r>
            <a:r>
              <a:rPr lang="tr-TR" b="1" dirty="0">
                <a:solidFill>
                  <a:schemeClr val="accent6"/>
                </a:solidFill>
                <a:effectLst>
                  <a:outerShdw blurRad="38100" dist="38100" dir="2700000" algn="tl">
                    <a:srgbClr val="000000">
                      <a:alpha val="43137"/>
                    </a:srgbClr>
                  </a:outerShdw>
                </a:effectLst>
                <a:latin typeface="+mn-lt"/>
              </a:rPr>
              <a:t/>
            </a:r>
            <a:br>
              <a:rPr lang="tr-TR" b="1" dirty="0">
                <a:solidFill>
                  <a:schemeClr val="accent6"/>
                </a:solidFill>
                <a:effectLst>
                  <a:outerShdw blurRad="38100" dist="38100" dir="2700000" algn="tl">
                    <a:srgbClr val="000000">
                      <a:alpha val="43137"/>
                    </a:srgbClr>
                  </a:outerShdw>
                </a:effectLst>
                <a:latin typeface="+mn-lt"/>
              </a:rPr>
            </a:br>
            <a:endParaRPr lang="tr-TR" b="1" dirty="0">
              <a:solidFill>
                <a:schemeClr val="accent6"/>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838200" y="2004645"/>
            <a:ext cx="10515600" cy="4172317"/>
          </a:xfrm>
        </p:spPr>
        <p:txBody>
          <a:bodyPr>
            <a:normAutofit/>
          </a:bodyPr>
          <a:lstStyle/>
          <a:p>
            <a:r>
              <a:rPr lang="tr-TR" dirty="0" smtClean="0"/>
              <a:t>Genel kültür ve sağlık alanıyla ilgili mesleki yeterlilik kazandıran, öğrencileri hayata, sağlık alanına ve yüksek öğrenime hazırlayan okullardır.</a:t>
            </a:r>
          </a:p>
          <a:p>
            <a:pPr>
              <a:lnSpc>
                <a:spcPct val="160000"/>
              </a:lnSpc>
              <a:spcAft>
                <a:spcPts val="500"/>
              </a:spcAft>
            </a:pPr>
            <a:r>
              <a:rPr lang="tr-TR" altLang="tr-TR" dirty="0" smtClean="0"/>
              <a:t>Sağlık Bakanlığına bağlı kamu ve özel yataklı/yataksız sağlık kurum ve kuruluşlarına ara eleman yetiştirmek üzere açılan okullardır. </a:t>
            </a:r>
          </a:p>
          <a:p>
            <a:pPr>
              <a:lnSpc>
                <a:spcPct val="150000"/>
              </a:lnSpc>
              <a:spcAft>
                <a:spcPts val="500"/>
              </a:spcAft>
            </a:pPr>
            <a:r>
              <a:rPr lang="tr-TR" altLang="tr-TR" dirty="0" smtClean="0"/>
              <a:t>Türk Millî Eğitiminin genel, sağlık alanının özel amaçları doğrultusunda, ortaöğretim seviyesinde genel kültür, sağlık alanıyla ilgili temel bilim, her alan/dala özel mesleki yeterlilik kazandıran, öğrencileri hayata, sağlık alanına ve yükseköğrenime hazırlayan, yabancı dil olarak İngilizce öğretilmesini amaçlayan programlar uygulanmakta olup, “Anadolu” programlarında İngilizce dersi ağırlıklı olarak verilir. </a:t>
            </a:r>
          </a:p>
          <a:p>
            <a:endParaRPr lang="tr-TR" dirty="0"/>
          </a:p>
        </p:txBody>
      </p:sp>
    </p:spTree>
    <p:extLst>
      <p:ext uri="{BB962C8B-B14F-4D97-AF65-F5344CB8AC3E}">
        <p14:creationId xmlns:p14="http://schemas.microsoft.com/office/powerpoint/2010/main" val="11655664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03512" y="1571612"/>
            <a:ext cx="8964488" cy="5529796"/>
          </a:xfrm>
        </p:spPr>
        <p:txBody>
          <a:bodyPr>
            <a:normAutofit/>
          </a:bodyPr>
          <a:lstStyle/>
          <a:p>
            <a:pPr marL="0" indent="0">
              <a:buNone/>
            </a:pPr>
            <a:r>
              <a:rPr lang="tr-TR" sz="2000" dirty="0"/>
              <a:t>Yapılan değişikliklere göre, sağlık meslek liselerinin bazı programlarına yeni öğrenci kaydedilmeyecek ve böylelikle lise mezunlarının ebe ya da hemşire unvanını kazanması mümkün olmayacak.</a:t>
            </a:r>
          </a:p>
          <a:p>
            <a:pPr marL="0" indent="0">
              <a:buNone/>
            </a:pPr>
            <a:r>
              <a:rPr lang="tr-TR" sz="2000" dirty="0"/>
              <a:t> </a:t>
            </a:r>
            <a:r>
              <a:rPr lang="tr-TR" sz="2000" b="1" dirty="0"/>
              <a:t>YENİ UNVANLAR: </a:t>
            </a:r>
            <a:r>
              <a:rPr lang="tr-TR" sz="2000" dirty="0"/>
              <a:t>Sağlık meslek lisesi mezunlarının kazanacağı unvanlarda da değişiklik yapıldı. Buna göre, sağlık meslek liselerinden sadece  “</a:t>
            </a:r>
            <a:r>
              <a:rPr lang="tr-TR" sz="2000" b="1" dirty="0">
                <a:solidFill>
                  <a:srgbClr val="FF0000"/>
                </a:solidFill>
              </a:rPr>
              <a:t>hemşire yardımcısı”, “ebe yardımcısı” ve “sağlık bakım teknisyeni” </a:t>
            </a:r>
            <a:r>
              <a:rPr lang="tr-TR" sz="2000" dirty="0"/>
              <a:t>unvanı ile mezun olunabilecek.</a:t>
            </a:r>
          </a:p>
          <a:p>
            <a:pPr marL="0" indent="0">
              <a:buNone/>
            </a:pPr>
            <a:r>
              <a:rPr lang="tr-TR" sz="2000" b="1" dirty="0"/>
              <a:t>BU UNVANLARLA MEZUN OLACAKLARIN GÖREV TANIMLARI ŞÖYLE:</a:t>
            </a:r>
            <a:endParaRPr lang="tr-TR" sz="2000" dirty="0"/>
          </a:p>
          <a:p>
            <a:pPr marL="0" indent="0">
              <a:buNone/>
            </a:pPr>
            <a:r>
              <a:rPr lang="tr-TR" sz="2000" dirty="0"/>
              <a:t> **</a:t>
            </a:r>
            <a:r>
              <a:rPr lang="tr-TR" sz="2000" b="1" dirty="0"/>
              <a:t>Hemşire yardımcısı; </a:t>
            </a:r>
            <a:r>
              <a:rPr lang="tr-TR" sz="2000" dirty="0"/>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algn="just" eaLnBrk="1" hangingPunct="1">
              <a:lnSpc>
                <a:spcPct val="80000"/>
              </a:lnSpc>
              <a:buFont typeface="Wingdings" pitchFamily="2" charset="2"/>
              <a:buChar char="v"/>
            </a:pPr>
            <a:endParaRPr lang="tr-TR" altLang="tr-TR" sz="1050" dirty="0"/>
          </a:p>
        </p:txBody>
      </p:sp>
      <p:sp>
        <p:nvSpPr>
          <p:cNvPr id="3" name="Dikdörtgen 2"/>
          <p:cNvSpPr/>
          <p:nvPr/>
        </p:nvSpPr>
        <p:spPr>
          <a:xfrm>
            <a:off x="2303584" y="345232"/>
            <a:ext cx="7271238" cy="867930"/>
          </a:xfrm>
          <a:prstGeom prst="rect">
            <a:avLst/>
          </a:prstGeom>
        </p:spPr>
        <p:txBody>
          <a:bodyPr wrap="square">
            <a:spAutoFit/>
          </a:bodyPr>
          <a:lstStyle/>
          <a:p>
            <a:pPr algn="ctr">
              <a:lnSpc>
                <a:spcPct val="90000"/>
              </a:lnSpc>
            </a:pP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MESLEK LİSELERİNDE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ALANLARIN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SON DURUMU</a:t>
            </a:r>
          </a:p>
        </p:txBody>
      </p:sp>
    </p:spTree>
    <p:extLst>
      <p:ext uri="{BB962C8B-B14F-4D97-AF65-F5344CB8AC3E}">
        <p14:creationId xmlns:p14="http://schemas.microsoft.com/office/powerpoint/2010/main" val="113527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29789" y="1491762"/>
            <a:ext cx="8915400" cy="3777622"/>
          </a:xfrm>
        </p:spPr>
        <p:txBody>
          <a:bodyPr>
            <a:normAutofit fontScale="70000" lnSpcReduction="20000"/>
          </a:bodyPr>
          <a:lstStyle/>
          <a:p>
            <a:pPr marL="0" indent="0">
              <a:buNone/>
            </a:pPr>
            <a:r>
              <a:rPr lang="tr-TR" sz="3200" dirty="0"/>
              <a:t>**</a:t>
            </a:r>
            <a:r>
              <a:rPr lang="tr-TR" sz="3200" b="1" dirty="0"/>
              <a:t>Ebe yardımcısı; </a:t>
            </a:r>
            <a:r>
              <a:rPr lang="tr-TR" sz="3200" dirty="0"/>
              <a:t>sağlık meslek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r>
              <a:rPr lang="tr-TR" sz="3200" dirty="0"/>
              <a:t>** </a:t>
            </a:r>
            <a:r>
              <a:rPr lang="tr-TR" sz="3200" b="1" dirty="0"/>
              <a:t>Sağlık bakım teknisyeni; </a:t>
            </a:r>
            <a:r>
              <a:rPr lang="tr-TR" sz="3200" dirty="0"/>
              <a:t>sağlık meslek liselerinin sağlık bakım teknisyenliği programından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meslek mensubudur.”</a:t>
            </a:r>
          </a:p>
          <a:p>
            <a:endParaRPr lang="tr-TR" dirty="0"/>
          </a:p>
        </p:txBody>
      </p:sp>
    </p:spTree>
    <p:extLst>
      <p:ext uri="{BB962C8B-B14F-4D97-AF65-F5344CB8AC3E}">
        <p14:creationId xmlns:p14="http://schemas.microsoft.com/office/powerpoint/2010/main" val="1551856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2353" y="180486"/>
            <a:ext cx="10515600" cy="1325563"/>
          </a:xfrm>
        </p:spPr>
        <p:txBody>
          <a:bodyPr>
            <a:normAutofit/>
          </a:bodyPr>
          <a:lstStyle/>
          <a:p>
            <a:pPr algn="ctr"/>
            <a:r>
              <a:rPr lang="tr-TR" b="1" dirty="0" smtClean="0">
                <a:solidFill>
                  <a:schemeClr val="accent6"/>
                </a:solidFill>
                <a:effectLst>
                  <a:outerShdw blurRad="38100" dist="38100" dir="2700000" algn="tl">
                    <a:srgbClr val="000000">
                      <a:alpha val="43137"/>
                    </a:srgbClr>
                  </a:outerShdw>
                </a:effectLst>
                <a:latin typeface="+mn-lt"/>
              </a:rPr>
              <a:t>Farabi Mesleki ve Teknik Anadolu Lisesi</a:t>
            </a:r>
            <a:endParaRPr lang="tr-TR" b="1" dirty="0">
              <a:solidFill>
                <a:schemeClr val="accent6"/>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sz="half" idx="1"/>
          </p:nvPr>
        </p:nvSpPr>
        <p:spPr>
          <a:xfrm>
            <a:off x="662353" y="1720117"/>
            <a:ext cx="5181600" cy="4351338"/>
          </a:xfrm>
        </p:spPr>
        <p:txBody>
          <a:bodyPr/>
          <a:lstStyle/>
          <a:p>
            <a:pPr marL="0" indent="0">
              <a:buNone/>
            </a:pPr>
            <a:r>
              <a:rPr lang="tr-TR" dirty="0" smtClean="0"/>
              <a:t>Alanlar;</a:t>
            </a:r>
          </a:p>
          <a:p>
            <a:r>
              <a:rPr lang="tr-TR" dirty="0" smtClean="0"/>
              <a:t>Çocuk Gelişimi ve Eğitimi</a:t>
            </a:r>
          </a:p>
          <a:p>
            <a:r>
              <a:rPr lang="tr-TR" dirty="0" smtClean="0"/>
              <a:t>Güzellik ve Saç Bakım Hizmetleri</a:t>
            </a:r>
          </a:p>
          <a:p>
            <a:r>
              <a:rPr lang="tr-TR" dirty="0" smtClean="0"/>
              <a:t>Sağlık Hizmetleri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185" y="1406770"/>
            <a:ext cx="6230815" cy="4466492"/>
          </a:xfrm>
          <a:prstGeom prst="rect">
            <a:avLst/>
          </a:prstGeom>
        </p:spPr>
      </p:pic>
    </p:spTree>
    <p:extLst>
      <p:ext uri="{BB962C8B-B14F-4D97-AF65-F5344CB8AC3E}">
        <p14:creationId xmlns:p14="http://schemas.microsoft.com/office/powerpoint/2010/main" val="3153399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6169" y="334108"/>
            <a:ext cx="10515600" cy="1036381"/>
          </a:xfrm>
        </p:spPr>
        <p:txBody>
          <a:bodyPr/>
          <a:lstStyle/>
          <a:p>
            <a:pPr algn="ct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FEN </a:t>
            </a: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LİSELERİ</a:t>
            </a:r>
            <a:endParaRPr lang="tr-TR"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239319" y="1343001"/>
            <a:ext cx="8229600" cy="4525963"/>
          </a:xfrm>
        </p:spPr>
        <p:txBody>
          <a:bodyPr>
            <a:normAutofit/>
          </a:bodyPr>
          <a:lstStyle/>
          <a:p>
            <a:r>
              <a:rPr lang="tr-TR" dirty="0" smtClean="0"/>
              <a:t>Fen ve matematik ağırlıklı eğitimlerin verildiği lise türüdür.</a:t>
            </a:r>
          </a:p>
          <a:p>
            <a:r>
              <a:rPr lang="tr-TR" dirty="0" smtClean="0"/>
              <a:t>Fen ve matematik derslerinin kaynak olduğu üniversite programlarına öğrenci hazırlamak temel amacıdır.</a:t>
            </a:r>
          </a:p>
        </p:txBody>
      </p:sp>
      <p:pic>
        <p:nvPicPr>
          <p:cNvPr id="4" name="Picture 2" descr="Havva-Sedat Avcıoğlu Fen Li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6443"/>
            <a:ext cx="7948245" cy="341141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950173" y="4156492"/>
            <a:ext cx="3376246" cy="954107"/>
          </a:xfrm>
          <a:prstGeom prst="rect">
            <a:avLst/>
          </a:prstGeom>
          <a:noFill/>
        </p:spPr>
        <p:txBody>
          <a:bodyPr wrap="square" rtlCol="0">
            <a:spAutoFit/>
          </a:bodyPr>
          <a:lstStyle/>
          <a:p>
            <a:r>
              <a:rPr lang="tr-TR" sz="2800" dirty="0" smtClean="0">
                <a:latin typeface="Berlin Sans FB" panose="020E0602020502020306" pitchFamily="34" charset="0"/>
              </a:rPr>
              <a:t>Havva Sedat Avcıoğlu Fen Lisesi</a:t>
            </a:r>
            <a:endParaRPr lang="tr-TR" sz="2800" dirty="0">
              <a:latin typeface="Berlin Sans FB" panose="020E0602020502020306" pitchFamily="34" charset="0"/>
            </a:endParaRPr>
          </a:p>
        </p:txBody>
      </p:sp>
      <p:sp>
        <p:nvSpPr>
          <p:cNvPr id="6" name="Sol Ok 5"/>
          <p:cNvSpPr/>
          <p:nvPr/>
        </p:nvSpPr>
        <p:spPr>
          <a:xfrm>
            <a:off x="8124092" y="4519246"/>
            <a:ext cx="826081"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96124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Başlık"/>
          <p:cNvSpPr>
            <a:spLocks noGrp="1"/>
          </p:cNvSpPr>
          <p:nvPr>
            <p:ph type="title"/>
          </p:nvPr>
        </p:nvSpPr>
        <p:spPr>
          <a:xfrm>
            <a:off x="2063717" y="37830"/>
            <a:ext cx="8911687" cy="1280890"/>
          </a:xfrm>
        </p:spPr>
        <p:txBody>
          <a:bodyPr>
            <a:normAutofit fontScale="90000"/>
          </a:bodyPr>
          <a:lstStyle/>
          <a:p>
            <a:pPr algn="ct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a:t>
            </a: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OTELCİLİK VE TURİZM MESLEK LİSELERİ </a:t>
            </a:r>
            <a:b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tr-TR" dirty="0"/>
          </a:p>
        </p:txBody>
      </p:sp>
      <p:sp>
        <p:nvSpPr>
          <p:cNvPr id="21507" name="Rectangle 3"/>
          <p:cNvSpPr>
            <a:spLocks noGrp="1" noChangeArrowheads="1"/>
          </p:cNvSpPr>
          <p:nvPr>
            <p:ph idx="1"/>
          </p:nvPr>
        </p:nvSpPr>
        <p:spPr>
          <a:xfrm>
            <a:off x="1198684" y="1718984"/>
            <a:ext cx="5686436" cy="4829196"/>
          </a:xfrm>
        </p:spPr>
        <p:txBody>
          <a:bodyPr>
            <a:normAutofit/>
          </a:bodyPr>
          <a:lstStyle/>
          <a:p>
            <a:pPr algn="just">
              <a:lnSpc>
                <a:spcPct val="80000"/>
              </a:lnSpc>
              <a:spcAft>
                <a:spcPts val="200"/>
              </a:spcAft>
              <a:buFont typeface="Wingdings" pitchFamily="2" charset="2"/>
              <a:buChar char="q"/>
            </a:pPr>
            <a:r>
              <a:rPr lang="tr-TR" altLang="tr-TR" dirty="0"/>
              <a:t>Turizm ve bunun temel alt yapısını oluşturan konaklama sektörünün ihtiyaç duyduğu yabancı dil bilir nitelikli elemanları yetiştiren okullardır. </a:t>
            </a:r>
          </a:p>
          <a:p>
            <a:pPr algn="just">
              <a:lnSpc>
                <a:spcPct val="80000"/>
              </a:lnSpc>
              <a:spcAft>
                <a:spcPts val="200"/>
              </a:spcAft>
              <a:buFont typeface="Wingdings" pitchFamily="2" charset="2"/>
              <a:buChar char="q"/>
            </a:pPr>
            <a:r>
              <a:rPr lang="tr-TR" altLang="tr-TR" dirty="0"/>
              <a:t>Öğretim süresi 4 yıldır.</a:t>
            </a:r>
          </a:p>
          <a:p>
            <a:pPr marL="0" indent="0" algn="just">
              <a:lnSpc>
                <a:spcPct val="80000"/>
              </a:lnSpc>
              <a:spcAft>
                <a:spcPts val="200"/>
              </a:spcAft>
              <a:buNone/>
            </a:pPr>
            <a:r>
              <a:rPr lang="tr-TR" altLang="tr-TR" dirty="0"/>
              <a:t>Bu okullarda; </a:t>
            </a:r>
          </a:p>
          <a:p>
            <a:pPr algn="just">
              <a:lnSpc>
                <a:spcPct val="80000"/>
              </a:lnSpc>
              <a:spcAft>
                <a:spcPts val="200"/>
              </a:spcAft>
              <a:buFont typeface="Wingdings" pitchFamily="2" charset="2"/>
              <a:buChar char="§"/>
            </a:pPr>
            <a:r>
              <a:rPr lang="tr-TR" altLang="tr-TR" dirty="0"/>
              <a:t>Resepsiyon, </a:t>
            </a:r>
          </a:p>
          <a:p>
            <a:pPr algn="just">
              <a:lnSpc>
                <a:spcPct val="80000"/>
              </a:lnSpc>
              <a:spcAft>
                <a:spcPts val="200"/>
              </a:spcAft>
              <a:buFont typeface="Wingdings" pitchFamily="2" charset="2"/>
              <a:buChar char="§"/>
            </a:pPr>
            <a:r>
              <a:rPr lang="tr-TR" altLang="tr-TR" dirty="0"/>
              <a:t>Servis, Mutfak, </a:t>
            </a:r>
          </a:p>
          <a:p>
            <a:pPr algn="just">
              <a:lnSpc>
                <a:spcPct val="80000"/>
              </a:lnSpc>
              <a:spcAft>
                <a:spcPts val="200"/>
              </a:spcAft>
              <a:buFont typeface="Wingdings" pitchFamily="2" charset="2"/>
              <a:buChar char="§"/>
            </a:pPr>
            <a:r>
              <a:rPr lang="tr-TR" altLang="tr-TR" dirty="0"/>
              <a:t>Kat Hizmetleri, </a:t>
            </a:r>
          </a:p>
          <a:p>
            <a:pPr algn="just">
              <a:lnSpc>
                <a:spcPct val="80000"/>
              </a:lnSpc>
              <a:spcAft>
                <a:spcPts val="200"/>
              </a:spcAft>
              <a:buFont typeface="Wingdings" pitchFamily="2" charset="2"/>
              <a:buChar char="§"/>
            </a:pPr>
            <a:r>
              <a:rPr lang="tr-TR" altLang="tr-TR" dirty="0"/>
              <a:t>Seyahat Acenteciliği bölümleri bulunmaktadır.</a:t>
            </a:r>
          </a:p>
          <a:p>
            <a:pPr marL="0" indent="0" algn="just">
              <a:lnSpc>
                <a:spcPct val="80000"/>
              </a:lnSpc>
              <a:buNone/>
            </a:pPr>
            <a:endParaRPr lang="tr-TR" altLang="tr-TR" dirty="0"/>
          </a:p>
        </p:txBody>
      </p:sp>
      <p:pic>
        <p:nvPicPr>
          <p:cNvPr id="2" name="Resim 1"/>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8096264" y="1652481"/>
            <a:ext cx="2536240" cy="1584000"/>
          </a:xfrm>
          <a:prstGeom prst="rect">
            <a:avLst/>
          </a:prstGeom>
          <a:effectLst>
            <a:softEdge rad="63500"/>
          </a:effectLst>
        </p:spPr>
      </p:pic>
      <p:pic>
        <p:nvPicPr>
          <p:cNvPr id="4" name="Resim 3"/>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7824512" y="3208852"/>
            <a:ext cx="2880000" cy="1584000"/>
          </a:xfrm>
          <a:prstGeom prst="rect">
            <a:avLst/>
          </a:prstGeom>
          <a:effectLst>
            <a:softEdge rad="63500"/>
          </a:effectLst>
        </p:spPr>
      </p:pic>
      <p:pic>
        <p:nvPicPr>
          <p:cNvPr id="9" name="Resim 8"/>
          <p:cNvPicPr/>
          <p:nvPr/>
        </p:nvPicPr>
        <p:blipFill>
          <a:blip r:embed="rId5" cstate="print">
            <a:extLst>
              <a:ext uri="{28A0092B-C50C-407E-A947-70E740481C1C}">
                <a14:useLocalDpi xmlns:a14="http://schemas.microsoft.com/office/drawing/2010/main" val="0"/>
              </a:ext>
            </a:extLst>
          </a:blip>
          <a:stretch>
            <a:fillRect/>
          </a:stretch>
        </p:blipFill>
        <p:spPr>
          <a:xfrm>
            <a:off x="7824512" y="4744372"/>
            <a:ext cx="2880000" cy="1584000"/>
          </a:xfrm>
          <a:prstGeom prst="rect">
            <a:avLst/>
          </a:prstGeom>
          <a:effectLst>
            <a:softEdge rad="63500"/>
          </a:effectLst>
        </p:spPr>
      </p:pic>
    </p:spTree>
    <p:extLst>
      <p:ext uri="{BB962C8B-B14F-4D97-AF65-F5344CB8AC3E}">
        <p14:creationId xmlns:p14="http://schemas.microsoft.com/office/powerpoint/2010/main" val="2662131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37239" y="1018797"/>
            <a:ext cx="8784976" cy="5031584"/>
          </a:xfrm>
        </p:spPr>
        <p:txBody>
          <a:bodyPr>
            <a:normAutofit/>
          </a:bodyPr>
          <a:lstStyle/>
          <a:p>
            <a:pPr algn="just">
              <a:lnSpc>
                <a:spcPct val="90000"/>
              </a:lnSpc>
              <a:buFont typeface="Wingdings" pitchFamily="2" charset="2"/>
              <a:buChar char="q"/>
            </a:pPr>
            <a:r>
              <a:rPr lang="tr-TR" altLang="tr-TR" dirty="0"/>
              <a:t>Bu okullarda öğrenim gören öğrenciler her yıl Ekim-Mart ayları arasında teorik ve uygulamalı eğitimlerini okulda; Nisan-Eylül ayları arasında uygulamalı eğitimlerini bu alanda faaliyet gösteren otellerde veya diğer turistik tesislerde yapmaktadırlar.</a:t>
            </a:r>
          </a:p>
          <a:p>
            <a:pPr marL="0" indent="0" algn="just">
              <a:lnSpc>
                <a:spcPct val="90000"/>
              </a:lnSpc>
              <a:buNone/>
            </a:pPr>
            <a:endParaRPr lang="tr-TR" altLang="tr-TR" dirty="0"/>
          </a:p>
          <a:p>
            <a:pPr algn="just">
              <a:lnSpc>
                <a:spcPct val="90000"/>
              </a:lnSpc>
              <a:buFont typeface="Wingdings" pitchFamily="2" charset="2"/>
              <a:buChar char="q"/>
            </a:pPr>
            <a:r>
              <a:rPr lang="tr-TR" altLang="tr-TR" dirty="0"/>
              <a:t>Bilgisayar ve yabancı dil bilen nitelikli meslek elemanı olarak yetişen öğrenciler, geniş iş imkanına sahiptirler.</a:t>
            </a:r>
            <a:r>
              <a:rPr lang="tr-TR" altLang="tr-TR" sz="3200" dirty="0"/>
              <a:t> </a:t>
            </a:r>
          </a:p>
          <a:p>
            <a:pPr marL="0" indent="0" algn="just">
              <a:lnSpc>
                <a:spcPct val="80000"/>
              </a:lnSpc>
              <a:buNone/>
            </a:pPr>
            <a:endParaRPr lang="tr-TR" altLang="tr-TR" dirty="0"/>
          </a:p>
        </p:txBody>
      </p:sp>
    </p:spTree>
    <p:extLst>
      <p:ext uri="{BB962C8B-B14F-4D97-AF65-F5344CB8AC3E}">
        <p14:creationId xmlns:p14="http://schemas.microsoft.com/office/powerpoint/2010/main" val="4180901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9553" y="173526"/>
            <a:ext cx="10515600" cy="1325563"/>
          </a:xfrm>
        </p:spPr>
        <p:txBody>
          <a:bodyPr>
            <a:normAutofit/>
          </a:bodyPr>
          <a:lstStyle/>
          <a:p>
            <a:r>
              <a:rPr lang="tr-TR" b="1" dirty="0" smtClean="0">
                <a:solidFill>
                  <a:schemeClr val="accent6"/>
                </a:solidFill>
                <a:effectLst>
                  <a:outerShdw blurRad="38100" dist="38100" dir="2700000" algn="tl">
                    <a:srgbClr val="000000">
                      <a:alpha val="43137"/>
                    </a:srgbClr>
                  </a:outerShdw>
                </a:effectLst>
                <a:latin typeface="+mn-lt"/>
              </a:rPr>
              <a:t>Kumluca Mesleki ve Teknik Anadolu Lisesi</a:t>
            </a:r>
            <a:endParaRPr lang="tr-TR" b="1" dirty="0">
              <a:solidFill>
                <a:schemeClr val="accent6"/>
              </a:solidFill>
              <a:effectLst>
                <a:outerShdw blurRad="38100" dist="38100" dir="2700000" algn="tl">
                  <a:srgbClr val="000000">
                    <a:alpha val="43137"/>
                  </a:srgbClr>
                </a:outerShdw>
              </a:effectLst>
              <a:latin typeface="+mn-lt"/>
            </a:endParaRPr>
          </a:p>
        </p:txBody>
      </p:sp>
      <p:sp>
        <p:nvSpPr>
          <p:cNvPr id="4" name="İçerik Yer Tutucusu 3"/>
          <p:cNvSpPr>
            <a:spLocks noGrp="1"/>
          </p:cNvSpPr>
          <p:nvPr>
            <p:ph sz="half" idx="1"/>
          </p:nvPr>
        </p:nvSpPr>
        <p:spPr>
          <a:xfrm>
            <a:off x="797169" y="1662357"/>
            <a:ext cx="5580184" cy="4351338"/>
          </a:xfrm>
        </p:spPr>
        <p:txBody>
          <a:bodyPr/>
          <a:lstStyle/>
          <a:p>
            <a:pPr marL="0" indent="0">
              <a:buNone/>
            </a:pPr>
            <a:r>
              <a:rPr lang="tr-TR" dirty="0" smtClean="0"/>
              <a:t>Alanlar;</a:t>
            </a:r>
          </a:p>
          <a:p>
            <a:r>
              <a:rPr lang="tr-TR" dirty="0" smtClean="0"/>
              <a:t>Konaklama ve Seyahat Hizmetleri</a:t>
            </a:r>
          </a:p>
          <a:p>
            <a:pPr marL="0" indent="0">
              <a:buNone/>
            </a:pPr>
            <a:r>
              <a:rPr lang="tr-TR" dirty="0" smtClean="0"/>
              <a:t>      Ön Büro Elemanı (Resepsiyonist)</a:t>
            </a:r>
          </a:p>
          <a:p>
            <a:pPr marL="0" indent="0">
              <a:buNone/>
            </a:pPr>
            <a:r>
              <a:rPr lang="tr-TR" dirty="0"/>
              <a:t> </a:t>
            </a:r>
            <a:r>
              <a:rPr lang="tr-TR" dirty="0" smtClean="0"/>
              <a:t>     </a:t>
            </a:r>
            <a:r>
              <a:rPr lang="tr-TR" dirty="0" smtClean="0"/>
              <a:t>Kat </a:t>
            </a:r>
            <a:r>
              <a:rPr lang="tr-TR" dirty="0" smtClean="0"/>
              <a:t>Hizmetleri</a:t>
            </a:r>
          </a:p>
          <a:p>
            <a:r>
              <a:rPr lang="tr-TR" dirty="0" smtClean="0"/>
              <a:t>Yiyecek ve İçecek Hizmetleri</a:t>
            </a:r>
          </a:p>
          <a:p>
            <a:pPr marL="0" indent="0">
              <a:buNone/>
            </a:pPr>
            <a:r>
              <a:rPr lang="tr-TR" dirty="0"/>
              <a:t> </a:t>
            </a:r>
            <a:r>
              <a:rPr lang="tr-TR" dirty="0" smtClean="0"/>
              <a:t>       Aşçılık</a:t>
            </a:r>
          </a:p>
          <a:p>
            <a:pPr marL="0" indent="0">
              <a:buNone/>
            </a:pPr>
            <a:r>
              <a:rPr lang="tr-TR" dirty="0"/>
              <a:t> </a:t>
            </a:r>
            <a:r>
              <a:rPr lang="tr-TR" dirty="0" smtClean="0"/>
              <a:t>      </a:t>
            </a:r>
            <a:r>
              <a:rPr lang="tr-TR" dirty="0" smtClean="0"/>
              <a:t> Servis </a:t>
            </a:r>
            <a:r>
              <a:rPr lang="tr-TR" dirty="0" smtClean="0"/>
              <a:t>Elemanı (Garson)</a:t>
            </a:r>
            <a:endParaRPr lang="tr-TR" dirty="0"/>
          </a:p>
        </p:txBody>
      </p:sp>
      <p:pic>
        <p:nvPicPr>
          <p:cNvPr id="7170" name="Picture 2" descr="https://www.okulagi.com/media/?file=156859890894533&amp;r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323" y="1411166"/>
            <a:ext cx="5161085" cy="476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38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2294" y="342756"/>
            <a:ext cx="8911687" cy="1280890"/>
          </a:xfrm>
        </p:spPr>
        <p:txBody>
          <a:bodyPr>
            <a:normAutofit fontScale="90000"/>
          </a:bodyPr>
          <a:lstStyle/>
          <a:p>
            <a:pPr algn="ctr"/>
            <a:r>
              <a:rPr lang="tr-TR" b="1" dirty="0" smtClean="0">
                <a:solidFill>
                  <a:schemeClr val="accent6"/>
                </a:solidFill>
                <a:effectLst>
                  <a:outerShdw blurRad="38100" dist="38100" dir="2700000" algn="tl">
                    <a:srgbClr val="000000">
                      <a:alpha val="43137"/>
                    </a:srgbClr>
                  </a:outerShdw>
                </a:effectLst>
                <a:latin typeface="+mn-lt"/>
              </a:rPr>
              <a:t/>
            </a:r>
            <a:br>
              <a:rPr lang="tr-TR" b="1" dirty="0" smtClean="0">
                <a:solidFill>
                  <a:schemeClr val="accent6"/>
                </a:solidFill>
                <a:effectLst>
                  <a:outerShdw blurRad="38100" dist="38100" dir="2700000" algn="tl">
                    <a:srgbClr val="000000">
                      <a:alpha val="43137"/>
                    </a:srgbClr>
                  </a:outerShdw>
                </a:effectLst>
                <a:latin typeface="+mn-lt"/>
              </a:rPr>
            </a:br>
            <a:r>
              <a:rPr lang="tr-TR" b="1" dirty="0" smtClean="0">
                <a:solidFill>
                  <a:schemeClr val="accent6"/>
                </a:solidFill>
                <a:effectLst>
                  <a:outerShdw blurRad="38100" dist="38100" dir="2700000" algn="tl">
                    <a:srgbClr val="000000">
                      <a:alpha val="43137"/>
                    </a:srgbClr>
                  </a:outerShdw>
                </a:effectLst>
                <a:latin typeface="+mn-lt"/>
              </a:rPr>
              <a:t>ANADOLU İMAM </a:t>
            </a:r>
            <a:r>
              <a:rPr lang="tr-TR" b="1" dirty="0" smtClean="0">
                <a:solidFill>
                  <a:schemeClr val="accent6"/>
                </a:solidFill>
                <a:effectLst>
                  <a:outerShdw blurRad="38100" dist="38100" dir="2700000" algn="tl">
                    <a:srgbClr val="000000">
                      <a:alpha val="43137"/>
                    </a:srgbClr>
                  </a:outerShdw>
                </a:effectLst>
                <a:latin typeface="+mn-lt"/>
              </a:rPr>
              <a:t>HATİP LİSELERİ</a:t>
            </a:r>
            <a:r>
              <a:rPr lang="tr-TR" b="1" dirty="0" smtClean="0">
                <a:solidFill>
                  <a:schemeClr val="accent6"/>
                </a:solidFill>
                <a:effectLst>
                  <a:outerShdw blurRad="38100" dist="38100" dir="2700000" algn="tl">
                    <a:srgbClr val="000000">
                      <a:alpha val="43137"/>
                    </a:srgbClr>
                  </a:outerShdw>
                </a:effectLst>
                <a:latin typeface="+mn-lt"/>
              </a:rPr>
              <a:t/>
            </a:r>
            <a:br>
              <a:rPr lang="tr-TR" b="1" dirty="0" smtClean="0">
                <a:solidFill>
                  <a:schemeClr val="accent6"/>
                </a:solidFill>
                <a:effectLst>
                  <a:outerShdw blurRad="38100" dist="38100" dir="2700000" algn="tl">
                    <a:srgbClr val="000000">
                      <a:alpha val="43137"/>
                    </a:srgbClr>
                  </a:outerShdw>
                </a:effectLst>
                <a:latin typeface="+mn-lt"/>
              </a:rPr>
            </a:br>
            <a:endParaRPr lang="tr-TR" b="1" dirty="0">
              <a:solidFill>
                <a:schemeClr val="accent6"/>
              </a:solidFill>
              <a:effectLst>
                <a:outerShdw blurRad="38100" dist="38100" dir="2700000" algn="tl">
                  <a:srgbClr val="000000">
                    <a:alpha val="43137"/>
                  </a:srgbClr>
                </a:outerShdw>
              </a:effectLst>
              <a:latin typeface="+mn-lt"/>
            </a:endParaRPr>
          </a:p>
        </p:txBody>
      </p:sp>
      <p:sp>
        <p:nvSpPr>
          <p:cNvPr id="3" name="2 İçerik Yer Tutucusu"/>
          <p:cNvSpPr>
            <a:spLocks noGrp="1"/>
          </p:cNvSpPr>
          <p:nvPr>
            <p:ph idx="1"/>
          </p:nvPr>
        </p:nvSpPr>
        <p:spPr>
          <a:xfrm>
            <a:off x="1938581" y="1746739"/>
            <a:ext cx="8915400" cy="3777622"/>
          </a:xfrm>
        </p:spPr>
        <p:txBody>
          <a:bodyPr>
            <a:normAutofit/>
          </a:bodyPr>
          <a:lstStyle/>
          <a:p>
            <a:r>
              <a:rPr lang="tr-TR" dirty="0" smtClean="0">
                <a:solidFill>
                  <a:schemeClr val="tx1"/>
                </a:solidFill>
              </a:rPr>
              <a:t>Anadolu imam </a:t>
            </a:r>
            <a:r>
              <a:rPr lang="tr-TR" dirty="0" smtClean="0">
                <a:solidFill>
                  <a:schemeClr val="tx1"/>
                </a:solidFill>
              </a:rPr>
              <a:t>hatip </a:t>
            </a:r>
            <a:r>
              <a:rPr lang="tr-TR" dirty="0" smtClean="0">
                <a:solidFill>
                  <a:schemeClr val="tx1"/>
                </a:solidFill>
              </a:rPr>
              <a:t>liselerinde genel kültür derslerinin yanı sıra dini ağırlıklı Kuran-ı Kerim, Arapça, Hadis, Fıkıh, Tefsir, İslam Tarihi öğretim programı, Karşılaştırmalı Dinler Tarihi dersi vb. meslek dersleri de verilmektedir.  </a:t>
            </a:r>
            <a:endParaRPr lang="tr-TR" dirty="0" smtClean="0">
              <a:solidFill>
                <a:schemeClr val="tx1"/>
              </a:solidFill>
            </a:endParaRPr>
          </a:p>
          <a:p>
            <a:r>
              <a:rPr lang="tr-TR" dirty="0" smtClean="0">
                <a:solidFill>
                  <a:schemeClr val="tx1"/>
                </a:solidFill>
              </a:rPr>
              <a:t>Öğretim </a:t>
            </a:r>
            <a:r>
              <a:rPr lang="tr-TR" dirty="0" smtClean="0">
                <a:solidFill>
                  <a:schemeClr val="tx1"/>
                </a:solidFill>
              </a:rPr>
              <a:t>süresi 4 yıldır. </a:t>
            </a:r>
          </a:p>
          <a:p>
            <a:r>
              <a:rPr lang="tr-TR" dirty="0" smtClean="0">
                <a:solidFill>
                  <a:schemeClr val="tx1"/>
                </a:solidFill>
              </a:rPr>
              <a:t>Anadolu İmam-Hatip Liselerinden mezun olanlar, üniversite sınavı sonucuna göre hem kendi alanlarında, hem de diğer alanlardaki kazandıkları yükseköğretim programlarına devam </a:t>
            </a:r>
            <a:r>
              <a:rPr lang="tr-TR" dirty="0" smtClean="0">
                <a:solidFill>
                  <a:schemeClr val="tx1"/>
                </a:solidFill>
              </a:rPr>
              <a:t>edebilmekte</a:t>
            </a:r>
            <a:r>
              <a:rPr lang="tr-TR" dirty="0">
                <a:solidFill>
                  <a:schemeClr val="tx1"/>
                </a:solidFill>
              </a:rPr>
              <a:t>.</a:t>
            </a:r>
            <a:endParaRPr lang="tr-TR" dirty="0" smtClean="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1029514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4766" y="911469"/>
            <a:ext cx="8915400" cy="4768361"/>
          </a:xfrm>
        </p:spPr>
        <p:txBody>
          <a:bodyPr>
            <a:normAutofit/>
          </a:bodyPr>
          <a:lstStyle/>
          <a:p>
            <a:pPr marL="0" indent="0">
              <a:buNone/>
            </a:pPr>
            <a:r>
              <a:rPr lang="tr-TR" altLang="tr-TR" b="1" dirty="0"/>
              <a:t>EĞİTİMİN İÇERİĞİ : </a:t>
            </a:r>
            <a:r>
              <a:rPr lang="tr-TR" altLang="tr-TR" dirty="0"/>
              <a:t>Anadolu imam hatip meslek liselerinde genel kültür derslerinin yanı sıra dini ağırlıklı Kuran-ı Kerim, Arapça, Hadis, Fıkıh, Tefsir, İslam Tarihi öğretim programı, Karşılaştırmalı Dinler Tarihi dersi vb. meslek dersleri de verilmektedir. </a:t>
            </a:r>
          </a:p>
          <a:p>
            <a:r>
              <a:rPr lang="tr-TR" altLang="tr-TR" dirty="0"/>
              <a:t>Meslek derslerinde vaiz uygulamalarına hazırlık yapılır.</a:t>
            </a:r>
          </a:p>
          <a:p>
            <a:r>
              <a:rPr lang="tr-TR" altLang="tr-TR" dirty="0"/>
              <a:t>Bölüm /alan/  dal ayrımı yoktur</a:t>
            </a:r>
            <a:r>
              <a:rPr lang="tr-TR" altLang="tr-TR" dirty="0" smtClean="0"/>
              <a:t>.</a:t>
            </a:r>
          </a:p>
          <a:p>
            <a:r>
              <a:rPr lang="tr-TR" altLang="tr-TR" dirty="0"/>
              <a:t>Öğrenciler mesleki alanda, fen bilimlerinde, güzel sanatlarda, sosyal ve kültürel konularda proje çalışmaları yapmaya teşvik edilmektedir. </a:t>
            </a:r>
          </a:p>
          <a:p>
            <a:r>
              <a:rPr lang="tr-TR" altLang="tr-TR" dirty="0"/>
              <a:t>Din öğretiminin bilimsel yöntemlerle desteklenerek derslerin işlendiği teknik donanımlı öğrenme ortamlarında geleceğin aydın din görevlileri yetiştirilmektedir.</a:t>
            </a:r>
          </a:p>
          <a:p>
            <a:pPr>
              <a:buFont typeface="Wingdings" pitchFamily="2" charset="2"/>
              <a:buChar char="q"/>
            </a:pPr>
            <a:endParaRPr lang="tr-TR" altLang="tr-TR" dirty="0"/>
          </a:p>
        </p:txBody>
      </p:sp>
    </p:spTree>
    <p:extLst>
      <p:ext uri="{BB962C8B-B14F-4D97-AF65-F5344CB8AC3E}">
        <p14:creationId xmlns:p14="http://schemas.microsoft.com/office/powerpoint/2010/main" val="2020623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27994" y="389649"/>
            <a:ext cx="8911687" cy="1280890"/>
          </a:xfrm>
        </p:spPr>
        <p:txBody>
          <a:bodyPr/>
          <a:lstStyle/>
          <a:p>
            <a:pPr algn="ct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SPOR LİSELERİ</a:t>
            </a:r>
            <a:endParaRPr lang="tr-TR"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383323" y="1670539"/>
            <a:ext cx="10515600" cy="4691063"/>
          </a:xfrm>
        </p:spPr>
        <p:txBody>
          <a:bodyPr>
            <a:normAutofit/>
          </a:bodyPr>
          <a:lstStyle/>
          <a:p>
            <a:r>
              <a:rPr lang="tr-TR" dirty="0"/>
              <a:t>İlk spor lisesi 2004–2005 eğitim-öğretim yılında İstanbul'da açılmıştır</a:t>
            </a:r>
            <a:r>
              <a:rPr lang="tr-TR" dirty="0" smtClean="0"/>
              <a:t>.</a:t>
            </a:r>
          </a:p>
          <a:p>
            <a:r>
              <a:rPr lang="tr-TR" dirty="0"/>
              <a:t>Spor liseleri, öğrencilere beden eğitimi ve spor alanında temel bilgi ve beceriler </a:t>
            </a:r>
            <a:r>
              <a:rPr lang="tr-TR" dirty="0" smtClean="0"/>
              <a:t>kazandırmayı</a:t>
            </a:r>
            <a:r>
              <a:rPr lang="tr-TR" dirty="0"/>
              <a:t>, beden eğitimi ve spor alanında nitelikli insan yetiştirilmesine kaynaklık </a:t>
            </a:r>
            <a:r>
              <a:rPr lang="tr-TR" dirty="0" smtClean="0"/>
              <a:t>etmektedir. </a:t>
            </a:r>
            <a:endParaRPr lang="tr-TR" dirty="0"/>
          </a:p>
          <a:p>
            <a:r>
              <a:rPr lang="tr-TR" altLang="tr-TR" dirty="0" smtClean="0"/>
              <a:t>Kapalı </a:t>
            </a:r>
            <a:r>
              <a:rPr lang="tr-TR" altLang="tr-TR" dirty="0"/>
              <a:t>spor salonu, futbol sahası ve benzeri spor alanları ile yeterli spor araç-gereci bulunan, fizikî alt yapısı uygun olan okullardır. </a:t>
            </a:r>
            <a:endParaRPr lang="tr-TR" dirty="0" smtClean="0"/>
          </a:p>
          <a:p>
            <a:endParaRPr lang="tr-TR" dirty="0" smtClean="0"/>
          </a:p>
        </p:txBody>
      </p:sp>
    </p:spTree>
    <p:extLst>
      <p:ext uri="{BB962C8B-B14F-4D97-AF65-F5344CB8AC3E}">
        <p14:creationId xmlns:p14="http://schemas.microsoft.com/office/powerpoint/2010/main" val="1084130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mluca sağlık meslek lisesi ile ilgili görsel sonuc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874975" y="1292470"/>
            <a:ext cx="5232033" cy="5117122"/>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7"/>
          <p:cNvSpPr>
            <a:spLocks noGrp="1"/>
          </p:cNvSpPr>
          <p:nvPr>
            <p:ph sz="half" idx="2"/>
          </p:nvPr>
        </p:nvSpPr>
        <p:spPr>
          <a:xfrm>
            <a:off x="1258764" y="1573486"/>
            <a:ext cx="5181600" cy="4555089"/>
          </a:xfrm>
        </p:spPr>
        <p:txBody>
          <a:bodyPr/>
          <a:lstStyle/>
          <a:p>
            <a:r>
              <a:rPr lang="tr-TR" dirty="0"/>
              <a:t>Ortaokul/imam-hatip ortaokulundan o yıl mezun olanlar arasında yetenek sınavı ile öğrenci alınmaktadır.</a:t>
            </a:r>
          </a:p>
          <a:p>
            <a:r>
              <a:rPr lang="tr-TR" altLang="tr-TR" dirty="0"/>
              <a:t>Bir sınıftaki öğrenci sayısı ise 24’ü geçemez. </a:t>
            </a:r>
          </a:p>
          <a:p>
            <a:endParaRPr lang="tr-TR" dirty="0"/>
          </a:p>
        </p:txBody>
      </p:sp>
      <p:sp>
        <p:nvSpPr>
          <p:cNvPr id="5" name="Dikdörtgen 4"/>
          <p:cNvSpPr/>
          <p:nvPr/>
        </p:nvSpPr>
        <p:spPr>
          <a:xfrm>
            <a:off x="9717699" y="3445585"/>
            <a:ext cx="1758461" cy="56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9919921" y="3403773"/>
            <a:ext cx="1354015" cy="646331"/>
          </a:xfrm>
          <a:prstGeom prst="rect">
            <a:avLst/>
          </a:prstGeom>
          <a:noFill/>
        </p:spPr>
        <p:txBody>
          <a:bodyPr wrap="square" rtlCol="0">
            <a:spAutoFit/>
          </a:bodyPr>
          <a:lstStyle/>
          <a:p>
            <a:r>
              <a:rPr lang="tr-TR" dirty="0" smtClean="0"/>
              <a:t>Kumluca Spor Lisesi</a:t>
            </a:r>
            <a:endParaRPr lang="tr-TR" dirty="0"/>
          </a:p>
        </p:txBody>
      </p:sp>
    </p:spTree>
    <p:extLst>
      <p:ext uri="{BB962C8B-B14F-4D97-AF65-F5344CB8AC3E}">
        <p14:creationId xmlns:p14="http://schemas.microsoft.com/office/powerpoint/2010/main" val="4200077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1955" y="295498"/>
            <a:ext cx="8911687" cy="1280890"/>
          </a:xfrm>
        </p:spPr>
        <p:txBody>
          <a:bodyPr/>
          <a:lstStyle/>
          <a:p>
            <a:pPr algn="ctr"/>
            <a:r>
              <a:rPr lang="tr-TR" b="1" dirty="0" smtClean="0">
                <a:solidFill>
                  <a:schemeClr val="accent6"/>
                </a:solidFill>
                <a:effectLst>
                  <a:outerShdw blurRad="38100" dist="38100" dir="2700000" algn="tl">
                    <a:srgbClr val="000000">
                      <a:alpha val="43137"/>
                    </a:srgbClr>
                  </a:outerShdw>
                </a:effectLst>
                <a:latin typeface="+mn-lt"/>
              </a:rPr>
              <a:t>GÜZEL SANATLAR LİSESİ</a:t>
            </a:r>
            <a:endParaRPr lang="tr-TR" b="1" dirty="0">
              <a:solidFill>
                <a:schemeClr val="accent6"/>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sz="half" idx="1"/>
          </p:nvPr>
        </p:nvSpPr>
        <p:spPr>
          <a:xfrm>
            <a:off x="486508" y="1576388"/>
            <a:ext cx="5181600" cy="4824412"/>
          </a:xfrm>
        </p:spPr>
        <p:txBody>
          <a:bodyPr>
            <a:normAutofit/>
          </a:bodyPr>
          <a:lstStyle/>
          <a:p>
            <a:r>
              <a:rPr lang="tr-TR" dirty="0"/>
              <a:t>Güzel sanatlar alanlarında ilgi, istek ve yetenekleri doğrultusunda güzel sanatlar ile ilgili temel bilgi ve beceriler kazanmalarına yönelik eğitim-öğretim görmelerini ve alanlarında başarılı bireyler olarak yetişmelerini sağlamaktır. </a:t>
            </a:r>
          </a:p>
          <a:p>
            <a:r>
              <a:rPr lang="tr-TR" dirty="0"/>
              <a:t>Ortaokulu o yıl bitiren öğrenciler yetenek sınavına girmek için tercih ettikleri bir güzel sanatlar müdürlüğüne müracaat ederler. </a:t>
            </a:r>
          </a:p>
          <a:p>
            <a:endParaRPr lang="tr-TR" dirty="0"/>
          </a:p>
        </p:txBody>
      </p:sp>
      <p:pic>
        <p:nvPicPr>
          <p:cNvPr id="2050" name="Picture 2" descr="antalya güzel sanatlar lise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893" y="1450181"/>
            <a:ext cx="5668108" cy="465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54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6166" y="2162908"/>
            <a:ext cx="8915400" cy="3710353"/>
          </a:xfrm>
        </p:spPr>
        <p:txBody>
          <a:bodyPr/>
          <a:lstStyle/>
          <a:p>
            <a:r>
              <a:rPr lang="tr-TR" dirty="0"/>
              <a:t>DİKKAT: HER OKUL KENDİ </a:t>
            </a:r>
            <a:r>
              <a:rPr lang="tr-TR" dirty="0" smtClean="0"/>
              <a:t>KOŞULLARINI </a:t>
            </a:r>
            <a:r>
              <a:rPr lang="tr-TR" dirty="0" smtClean="0"/>
              <a:t>BELİRLEYEBİLİR</a:t>
            </a:r>
          </a:p>
          <a:p>
            <a:r>
              <a:rPr lang="tr-TR" dirty="0"/>
              <a:t>Resim ve müzik olmak üzere iki bölüm vardır. Bakanlığın uygun görmesi durumunda güzel sanatlara yönelik programlar uygulayan başka alanlar da açılabilir</a:t>
            </a:r>
            <a:r>
              <a:rPr lang="tr-TR" dirty="0" smtClean="0"/>
              <a:t>.</a:t>
            </a:r>
            <a:endParaRPr lang="tr-TR" dirty="0"/>
          </a:p>
        </p:txBody>
      </p:sp>
    </p:spTree>
    <p:extLst>
      <p:ext uri="{BB962C8B-B14F-4D97-AF65-F5344CB8AC3E}">
        <p14:creationId xmlns:p14="http://schemas.microsoft.com/office/powerpoint/2010/main" val="2254636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39383" y="422694"/>
            <a:ext cx="7486345"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ÇOK PROGRAMLI LİSELER</a:t>
            </a:r>
          </a:p>
        </p:txBody>
      </p:sp>
      <p:sp>
        <p:nvSpPr>
          <p:cNvPr id="6" name="Metin kutusu 5"/>
          <p:cNvSpPr txBox="1"/>
          <p:nvPr/>
        </p:nvSpPr>
        <p:spPr>
          <a:xfrm>
            <a:off x="1943099" y="1684068"/>
            <a:ext cx="9143840" cy="3046988"/>
          </a:xfrm>
          <a:prstGeom prst="rect">
            <a:avLst/>
          </a:prstGeom>
          <a:noFill/>
        </p:spPr>
        <p:txBody>
          <a:bodyPr wrap="square" rtlCol="0">
            <a:spAutoFit/>
          </a:bodyPr>
          <a:lstStyle/>
          <a:p>
            <a:r>
              <a:rPr lang="tr-TR" sz="2400" dirty="0" smtClean="0">
                <a:solidFill>
                  <a:schemeClr val="tx2">
                    <a:lumMod val="75000"/>
                  </a:schemeClr>
                </a:solidFill>
              </a:rPr>
              <a:t>Bazı </a:t>
            </a:r>
            <a:r>
              <a:rPr lang="tr-TR" sz="2400" dirty="0">
                <a:solidFill>
                  <a:schemeClr val="tx2">
                    <a:lumMod val="75000"/>
                  </a:schemeClr>
                </a:solidFill>
              </a:rPr>
              <a:t>yerleşim birimlerinde genellikle il dışı merkezlerde birden çok okul programının birlikte bir okulda yer almasıyla oluşan okullardır.</a:t>
            </a:r>
          </a:p>
          <a:p>
            <a:r>
              <a:rPr lang="tr-TR" sz="2400" dirty="0">
                <a:solidFill>
                  <a:schemeClr val="tx2">
                    <a:lumMod val="75000"/>
                  </a:schemeClr>
                </a:solidFill>
              </a:rPr>
              <a:t>Çok programlı liselerde 4 ana program bulunmaktadır.</a:t>
            </a:r>
          </a:p>
          <a:p>
            <a:pPr marL="342900" indent="-342900">
              <a:buFont typeface="Arial" panose="020B0604020202020204" pitchFamily="34" charset="0"/>
              <a:buChar char="•"/>
            </a:pPr>
            <a:r>
              <a:rPr lang="tr-TR" sz="2400" dirty="0">
                <a:solidFill>
                  <a:schemeClr val="tx2">
                    <a:lumMod val="75000"/>
                  </a:schemeClr>
                </a:solidFill>
              </a:rPr>
              <a:t>Anadolu Meslek Programı</a:t>
            </a:r>
          </a:p>
          <a:p>
            <a:pPr marL="342900" indent="-342900">
              <a:buFont typeface="Arial" panose="020B0604020202020204" pitchFamily="34" charset="0"/>
              <a:buChar char="•"/>
            </a:pPr>
            <a:r>
              <a:rPr lang="tr-TR" sz="2400" dirty="0">
                <a:solidFill>
                  <a:schemeClr val="tx2">
                    <a:lumMod val="75000"/>
                  </a:schemeClr>
                </a:solidFill>
              </a:rPr>
              <a:t>Anadolu teknik programı</a:t>
            </a:r>
          </a:p>
          <a:p>
            <a:pPr marL="342900" indent="-342900">
              <a:buFont typeface="Arial" panose="020B0604020202020204" pitchFamily="34" charset="0"/>
              <a:buChar char="•"/>
            </a:pPr>
            <a:r>
              <a:rPr lang="tr-TR" sz="2400" dirty="0">
                <a:solidFill>
                  <a:schemeClr val="tx2">
                    <a:lumMod val="75000"/>
                  </a:schemeClr>
                </a:solidFill>
              </a:rPr>
              <a:t>Anadolu Lisesi</a:t>
            </a:r>
          </a:p>
          <a:p>
            <a:pPr marL="342900" indent="-342900">
              <a:buFont typeface="Arial" panose="020B0604020202020204" pitchFamily="34" charset="0"/>
              <a:buChar char="•"/>
            </a:pPr>
            <a:r>
              <a:rPr lang="tr-TR" sz="2400" dirty="0">
                <a:solidFill>
                  <a:schemeClr val="tx2">
                    <a:lumMod val="75000"/>
                  </a:schemeClr>
                </a:solidFill>
              </a:rPr>
              <a:t>Anadolu İmam Hatip Lisesi programları yer almaktadır. </a:t>
            </a:r>
          </a:p>
          <a:p>
            <a:r>
              <a:rPr lang="tr-TR" sz="2400" dirty="0">
                <a:solidFill>
                  <a:schemeClr val="tx2">
                    <a:lumMod val="75000"/>
                  </a:schemeClr>
                </a:solidFill>
              </a:rPr>
              <a:t>Bu programların  alt dalları ve bölümler  vardır.</a:t>
            </a:r>
          </a:p>
        </p:txBody>
      </p:sp>
    </p:spTree>
    <p:extLst>
      <p:ext uri="{BB962C8B-B14F-4D97-AF65-F5344CB8AC3E}">
        <p14:creationId xmlns:p14="http://schemas.microsoft.com/office/powerpoint/2010/main" val="42648003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8539" y="1526686"/>
            <a:ext cx="10515600" cy="4351338"/>
          </a:xfrm>
        </p:spPr>
        <p:txBody>
          <a:bodyPr>
            <a:normAutofit/>
          </a:bodyPr>
          <a:lstStyle/>
          <a:p>
            <a:r>
              <a:rPr lang="tr-TR" dirty="0" smtClean="0"/>
              <a:t>Üniversiteye öğrenci kazandırma oranında birinci sıradadır.</a:t>
            </a:r>
          </a:p>
          <a:p>
            <a:r>
              <a:rPr lang="tr-TR" dirty="0" smtClean="0"/>
              <a:t>Fen liselerine yerleşebilmek için </a:t>
            </a:r>
            <a:r>
              <a:rPr lang="tr-TR" dirty="0" err="1" smtClean="0"/>
              <a:t>LGS’de</a:t>
            </a:r>
            <a:r>
              <a:rPr lang="tr-TR" dirty="0" smtClean="0"/>
              <a:t> üst derecede başarılı olmak gerekmektedir.</a:t>
            </a:r>
          </a:p>
          <a:p>
            <a:r>
              <a:rPr lang="tr-TR" dirty="0" smtClean="0"/>
              <a:t>Öğrencileri araştırmaya yöneltmeyi, bilimsel ve teknolojik gelişmeler ile yeni buluşlara ilgi duyanların çalışacakları ortamı ve koşulları hazırlamayı,</a:t>
            </a:r>
          </a:p>
          <a:p>
            <a:r>
              <a:rPr lang="tr-TR" dirty="0" smtClean="0"/>
              <a:t> Yeni teknolojileri kullanabilen, yeni bilgiler üretebilen ve projeler hazırlayabilen bireyler yetiştirmeyi,</a:t>
            </a:r>
          </a:p>
          <a:p>
            <a:r>
              <a:rPr lang="tr-TR" dirty="0" smtClean="0"/>
              <a:t>Öğrencilerin bilimsel araştırma yapmalarına, bilimsel ve teknolojik gelişmeleri izlemelerine yardımcı olacak şekilde yabancı dilde iyi yetişmelerini sağlamayı amaçlar.</a:t>
            </a:r>
          </a:p>
          <a:p>
            <a:endParaRPr lang="tr-TR" dirty="0" smtClean="0"/>
          </a:p>
          <a:p>
            <a:endParaRPr lang="tr-TR" dirty="0"/>
          </a:p>
        </p:txBody>
      </p:sp>
    </p:spTree>
    <p:extLst>
      <p:ext uri="{BB962C8B-B14F-4D97-AF65-F5344CB8AC3E}">
        <p14:creationId xmlns:p14="http://schemas.microsoft.com/office/powerpoint/2010/main" val="1009629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142418" y="1191889"/>
            <a:ext cx="9006228" cy="4384790"/>
          </a:xfrm>
          <a:prstGeom prst="rect">
            <a:avLst/>
          </a:prstGeom>
          <a:noFill/>
        </p:spPr>
        <p:txBody>
          <a:bodyPr wrap="square" rtlCol="0">
            <a:spAutoFit/>
          </a:bodyPr>
          <a:lstStyle/>
          <a:p>
            <a:pPr marL="342900" indent="-342900" algn="just">
              <a:spcBef>
                <a:spcPts val="200"/>
              </a:spcBef>
              <a:spcAft>
                <a:spcPts val="200"/>
              </a:spcAft>
              <a:buFont typeface="Arial" panose="020B0604020202020204" pitchFamily="34" charset="0"/>
              <a:buChar char="•"/>
            </a:pPr>
            <a:r>
              <a:rPr lang="tr-TR" altLang="tr-TR" sz="2200" dirty="0">
                <a:solidFill>
                  <a:schemeClr val="tx2">
                    <a:lumMod val="75000"/>
                  </a:schemeClr>
                </a:solidFill>
              </a:rPr>
              <a:t>İlköğretim üzerine öğrenim süresi 4 yıl olan ve öğrencilere, çeşitli meslek alanlarında endüstrinin ve hizmet sektörlerinin ihtiyaç duyduğu mesleki formasyon verilmek suretiyle öğrencileri iş alanlarına ve yüksek öğretime hazırlayan programların uygulandığı mesleki ve teknik okullarıdır.</a:t>
            </a:r>
          </a:p>
          <a:p>
            <a:pPr marL="342900" indent="-342900" algn="just">
              <a:spcBef>
                <a:spcPts val="200"/>
              </a:spcBef>
              <a:spcAft>
                <a:spcPts val="200"/>
              </a:spcAft>
              <a:buFont typeface="Arial" panose="020B0604020202020204" pitchFamily="34" charset="0"/>
              <a:buChar char="•"/>
            </a:pPr>
            <a:r>
              <a:rPr lang="tr-TR" altLang="tr-TR" sz="2200" dirty="0">
                <a:solidFill>
                  <a:schemeClr val="tx2">
                    <a:lumMod val="75000"/>
                  </a:schemeClr>
                </a:solidFill>
              </a:rPr>
              <a:t>Bu okullardan mezun olanlar, alanları ile ilgili iş yerlerinde çalışabilecekleri gibi, kendi iş yerlerini açabilirler, yüksek öğrenim kurumlarına da devam edebilirler.   </a:t>
            </a:r>
          </a:p>
          <a:p>
            <a:pPr marL="342900" indent="-342900" algn="just">
              <a:lnSpc>
                <a:spcPct val="80000"/>
              </a:lnSpc>
              <a:spcBef>
                <a:spcPts val="200"/>
              </a:spcBef>
              <a:spcAft>
                <a:spcPts val="200"/>
              </a:spcAft>
              <a:buFont typeface="Arial" panose="020B0604020202020204" pitchFamily="34" charset="0"/>
              <a:buChar char="•"/>
            </a:pPr>
            <a:r>
              <a:rPr lang="tr-TR" altLang="tr-TR" sz="2200" dirty="0">
                <a:solidFill>
                  <a:schemeClr val="tx2">
                    <a:lumMod val="75000"/>
                  </a:schemeClr>
                </a:solidFill>
              </a:rPr>
              <a:t>Mezun olan öğrencilere eğitimini gördükleri program türüne ait diploma verilmekte ve alanlarının devamı niteliğindeki yüksek öğretim kurumlarını tercih </a:t>
            </a:r>
            <a:r>
              <a:rPr lang="tr-TR" altLang="tr-TR" sz="2200" dirty="0" smtClean="0">
                <a:solidFill>
                  <a:schemeClr val="tx2">
                    <a:lumMod val="75000"/>
                  </a:schemeClr>
                </a:solidFill>
              </a:rPr>
              <a:t>edebilmektedirler.</a:t>
            </a:r>
            <a:endParaRPr lang="tr-TR" altLang="tr-TR" sz="2200" dirty="0">
              <a:solidFill>
                <a:schemeClr val="tx2">
                  <a:lumMod val="75000"/>
                </a:schemeClr>
              </a:solidFill>
            </a:endParaRPr>
          </a:p>
          <a:p>
            <a:pPr marL="342900" indent="-342900" algn="just">
              <a:lnSpc>
                <a:spcPct val="80000"/>
              </a:lnSpc>
              <a:spcBef>
                <a:spcPts val="200"/>
              </a:spcBef>
              <a:spcAft>
                <a:spcPts val="200"/>
              </a:spcAft>
              <a:buFont typeface="Arial" panose="020B0604020202020204" pitchFamily="34" charset="0"/>
              <a:buChar char="•"/>
            </a:pPr>
            <a:endParaRPr lang="tr-TR" altLang="tr-TR" sz="2200" dirty="0">
              <a:solidFill>
                <a:schemeClr val="tx2">
                  <a:lumMod val="75000"/>
                </a:schemeClr>
              </a:solidFill>
            </a:endParaRPr>
          </a:p>
          <a:p>
            <a:pPr marL="342900" indent="-342900" algn="just">
              <a:lnSpc>
                <a:spcPct val="80000"/>
              </a:lnSpc>
              <a:spcBef>
                <a:spcPts val="200"/>
              </a:spcBef>
              <a:spcAft>
                <a:spcPts val="200"/>
              </a:spcAft>
              <a:buFont typeface="Arial" panose="020B0604020202020204" pitchFamily="34" charset="0"/>
              <a:buChar char="•"/>
            </a:pPr>
            <a:endParaRPr lang="tr-TR" sz="2400" dirty="0">
              <a:solidFill>
                <a:schemeClr val="tx2">
                  <a:lumMod val="75000"/>
                </a:schemeClr>
              </a:solidFill>
            </a:endParaRPr>
          </a:p>
        </p:txBody>
      </p:sp>
    </p:spTree>
    <p:extLst>
      <p:ext uri="{BB962C8B-B14F-4D97-AF65-F5344CB8AC3E}">
        <p14:creationId xmlns:p14="http://schemas.microsoft.com/office/powerpoint/2010/main" val="3049183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8525" y="527395"/>
            <a:ext cx="8911687" cy="1280890"/>
          </a:xfrm>
        </p:spPr>
        <p:txBody>
          <a:bodyPr/>
          <a:lstStyle/>
          <a:p>
            <a:pPr algn="ctr"/>
            <a:r>
              <a:rPr lang="tr-TR" b="1" dirty="0" smtClean="0">
                <a:solidFill>
                  <a:schemeClr val="accent6"/>
                </a:solidFill>
                <a:effectLst>
                  <a:outerShdw blurRad="38100" dist="38100" dir="2700000" algn="tl">
                    <a:srgbClr val="000000">
                      <a:alpha val="43137"/>
                    </a:srgbClr>
                  </a:outerShdw>
                </a:effectLst>
                <a:latin typeface="+mn-lt"/>
              </a:rPr>
              <a:t>MESLEKİ EĞİTİM MERKEZİ</a:t>
            </a:r>
            <a:endParaRPr lang="tr-TR" b="1" dirty="0">
              <a:solidFill>
                <a:schemeClr val="accent6"/>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4089" y="1808285"/>
            <a:ext cx="8915400" cy="3777622"/>
          </a:xfrm>
        </p:spPr>
        <p:txBody>
          <a:bodyPr>
            <a:normAutofit/>
          </a:bodyPr>
          <a:lstStyle/>
          <a:p>
            <a:r>
              <a:rPr lang="tr-TR" altLang="tr-TR" dirty="0"/>
              <a:t>İlköğretimden sonra çalışma hayatına atılmak zorunda olan öğrenciler için olan bir eğitim merkezidir.</a:t>
            </a:r>
          </a:p>
          <a:p>
            <a:r>
              <a:rPr lang="tr-TR" altLang="tr-TR" dirty="0"/>
              <a:t>Mesleki Eğitim Merkezleri: </a:t>
            </a:r>
            <a:r>
              <a:rPr lang="tr-TR" altLang="tr-TR" dirty="0" smtClean="0"/>
              <a:t>Çıraklık </a:t>
            </a:r>
            <a:r>
              <a:rPr lang="tr-TR" altLang="tr-TR" dirty="0"/>
              <a:t>Eğitimi uygulama kapsamına </a:t>
            </a:r>
            <a:r>
              <a:rPr lang="tr-TR" altLang="tr-TR" dirty="0" smtClean="0"/>
              <a:t>alınan meslek </a:t>
            </a:r>
            <a:r>
              <a:rPr lang="tr-TR" altLang="tr-TR" dirty="0"/>
              <a:t>dallarında aday çırak, çırak, kalfa ve ustalara eğitim vermek ve çeşitli meslek kursları açmak sureti ile sanayimizin ihtiyaç duyduğu vasıflı ara insan gücünü yetiştirmek amacıyla açılan eğitim kurumlarıdır.</a:t>
            </a:r>
          </a:p>
          <a:p>
            <a:r>
              <a:rPr lang="tr-TR" altLang="tr-TR" dirty="0"/>
              <a:t>Yine bu kanun gereğince mesleki eğitim merkezine ilköğretim mezunu olma şartını yerine getirenler alınır.</a:t>
            </a:r>
          </a:p>
          <a:p>
            <a:pPr algn="r"/>
            <a:endParaRPr lang="tr-TR" altLang="tr-TR" dirty="0"/>
          </a:p>
          <a:p>
            <a:pPr algn="r"/>
            <a:endParaRPr lang="tr-TR" altLang="tr-TR" dirty="0"/>
          </a:p>
          <a:p>
            <a:endParaRPr lang="tr-TR" dirty="0"/>
          </a:p>
        </p:txBody>
      </p:sp>
    </p:spTree>
    <p:extLst>
      <p:ext uri="{BB962C8B-B14F-4D97-AF65-F5344CB8AC3E}">
        <p14:creationId xmlns:p14="http://schemas.microsoft.com/office/powerpoint/2010/main" val="1914539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0408" y="409797"/>
            <a:ext cx="8911687" cy="1280890"/>
          </a:xfrm>
        </p:spPr>
        <p:txBody>
          <a:bodyPr/>
          <a:lstStyle/>
          <a:p>
            <a:pPr algn="ctr"/>
            <a:r>
              <a:rPr lang="tr-TR" b="1" dirty="0" smtClean="0">
                <a:solidFill>
                  <a:schemeClr val="accent6"/>
                </a:solidFill>
                <a:effectLst>
                  <a:outerShdw blurRad="38100" dist="38100" dir="2700000" algn="tl">
                    <a:srgbClr val="000000">
                      <a:alpha val="43137"/>
                    </a:srgbClr>
                  </a:outerShdw>
                </a:effectLst>
                <a:latin typeface="+mn-lt"/>
              </a:rPr>
              <a:t>Kumluca Mesleki Eğitim Merkezi</a:t>
            </a:r>
            <a:endParaRPr lang="tr-TR" b="1" dirty="0">
              <a:solidFill>
                <a:schemeClr val="accent6"/>
              </a:solidFill>
              <a:effectLst>
                <a:outerShdw blurRad="38100" dist="38100" dir="2700000" algn="tl">
                  <a:srgbClr val="000000">
                    <a:alpha val="43137"/>
                  </a:srgbClr>
                </a:outerShdw>
              </a:effectLst>
              <a:latin typeface="+mn-lt"/>
            </a:endParaRPr>
          </a:p>
        </p:txBody>
      </p:sp>
      <p:sp>
        <p:nvSpPr>
          <p:cNvPr id="4" name="İçerik Yer Tutucusu 3"/>
          <p:cNvSpPr>
            <a:spLocks noGrp="1"/>
          </p:cNvSpPr>
          <p:nvPr>
            <p:ph sz="half" idx="1"/>
          </p:nvPr>
        </p:nvSpPr>
        <p:spPr>
          <a:xfrm>
            <a:off x="1037493" y="1690687"/>
            <a:ext cx="4748960" cy="5046785"/>
          </a:xfrm>
        </p:spPr>
        <p:txBody>
          <a:bodyPr/>
          <a:lstStyle/>
          <a:p>
            <a:r>
              <a:rPr lang="tr-TR" dirty="0" smtClean="0"/>
              <a:t>Okuldan mezun olan öğrencilere kalfalık, ustalık, usta öğreticilik ve iş yeri açma belgeleri verilir.</a:t>
            </a:r>
          </a:p>
          <a:p>
            <a:r>
              <a:rPr lang="tr-TR" dirty="0" smtClean="0"/>
              <a:t>Öğrenciler haftanın 1 günü okulda teorik ders görürken 4 gün iş yerlerinde çalışırlar.</a:t>
            </a:r>
            <a:endParaRPr lang="tr-TR" dirty="0"/>
          </a:p>
        </p:txBody>
      </p:sp>
      <p:pic>
        <p:nvPicPr>
          <p:cNvPr id="3074" name="Picture 2" descr="kumluca mesleki eğitim merke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90687"/>
            <a:ext cx="5715000" cy="490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35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1192389" y="1165366"/>
            <a:ext cx="6264696" cy="5472608"/>
          </a:xfrm>
        </p:spPr>
        <p:txBody>
          <a:bodyPr>
            <a:normAutofit fontScale="92500"/>
          </a:bodyPr>
          <a:lstStyle/>
          <a:p>
            <a:pPr>
              <a:lnSpc>
                <a:spcPct val="150000"/>
              </a:lnSpc>
              <a:buFont typeface="Wingdings" pitchFamily="2" charset="2"/>
              <a:buChar char="q"/>
            </a:pPr>
            <a:r>
              <a:rPr lang="tr-TR" sz="2400" dirty="0"/>
              <a:t>Zekâ düzeyleri ile fen ve matematik alanlarındaki yetenekleri yüksek olan öğrencileri, matematik ve fen bilimleri alanında yükseköğrenime hazırlar. </a:t>
            </a:r>
          </a:p>
          <a:p>
            <a:pPr>
              <a:lnSpc>
                <a:spcPct val="150000"/>
              </a:lnSpc>
              <a:buFont typeface="Wingdings" pitchFamily="2" charset="2"/>
              <a:buChar char="q"/>
            </a:pPr>
            <a:r>
              <a:rPr lang="tr-TR" sz="2400" dirty="0"/>
              <a:t>Matematik ve fen bilimleri alanlarında gereksinim duyulan üstün nitelikli bilim adamlarının yetiştirilmesine kaynaklık eder. </a:t>
            </a:r>
          </a:p>
          <a:p>
            <a:pPr>
              <a:lnSpc>
                <a:spcPct val="150000"/>
              </a:lnSpc>
              <a:buFont typeface="Wingdings" pitchFamily="2" charset="2"/>
              <a:buChar char="q"/>
            </a:pPr>
            <a:r>
              <a:rPr lang="tr-TR" sz="2400" dirty="0"/>
              <a:t>10. 11. ve 12. Sınıflarda Ağırlıklı Olarak Fizik, Kimya, Biyoloji ve Matematik Yani SAYISAL Dersler Verilmektedir.</a:t>
            </a:r>
          </a:p>
          <a:p>
            <a:pPr>
              <a:lnSpc>
                <a:spcPct val="150000"/>
              </a:lnSpc>
            </a:pPr>
            <a:endParaRPr lang="tr-TR" sz="2400" dirty="0"/>
          </a:p>
        </p:txBody>
      </p:sp>
      <p:pic>
        <p:nvPicPr>
          <p:cNvPr id="8" name="Resim 7" descr="https://fbcdn-sphotos-b-a.akamaihd.net/hphotos-ak-prn1/s720x720/522110_480347848694886_759141755_n.jpg"/>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1052736"/>
            <a:ext cx="2880000" cy="1800000"/>
          </a:xfrm>
          <a:prstGeom prst="rect">
            <a:avLst/>
          </a:prstGeom>
          <a:noFill/>
          <a:ln>
            <a:noFill/>
          </a:ln>
          <a:effectLst>
            <a:softEdge rad="63500"/>
          </a:effectLst>
        </p:spPr>
      </p:pic>
      <p:pic>
        <p:nvPicPr>
          <p:cNvPr id="2050" name="Picture 2" descr="D:\REHBERLİK-2\e dergi resimler-2\ALANLAR\kimya_sektoru_ihracatta_ilk_siraya_yerlesti_h107397.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2853136"/>
            <a:ext cx="2880000" cy="180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Resim 8"/>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7752184" y="4653336"/>
            <a:ext cx="2880000" cy="1800000"/>
          </a:xfrm>
          <a:prstGeom prst="rect">
            <a:avLst/>
          </a:prstGeom>
        </p:spPr>
      </p:pic>
    </p:spTree>
    <p:extLst>
      <p:ext uri="{BB962C8B-B14F-4D97-AF65-F5344CB8AC3E}">
        <p14:creationId xmlns:p14="http://schemas.microsoft.com/office/powerpoint/2010/main" val="639427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89784" y="1504338"/>
            <a:ext cx="10008332" cy="4351338"/>
          </a:xfrm>
        </p:spPr>
        <p:txBody>
          <a:bodyPr/>
          <a:lstStyle/>
          <a:p>
            <a:r>
              <a:rPr lang="tr-TR" dirty="0" smtClean="0"/>
              <a:t>Fen liseleri, fen ve matematik alanlarında; öğrencilerin bilim insanı olarak yetiştirilmelerine kaynaklık etmektedir..</a:t>
            </a:r>
          </a:p>
          <a:p>
            <a:r>
              <a:rPr lang="tr-TR" dirty="0" smtClean="0"/>
              <a:t>Sınıf mevcutları 30 olup bir okuldaki şube sayısı 5’i geçemez.</a:t>
            </a:r>
          </a:p>
          <a:p>
            <a:r>
              <a:rPr lang="tr-TR" dirty="0" smtClean="0"/>
              <a:t>Birinci yabancı dili İngilizce olan fen liselerinde öğrenim süresi 4 (dört) yıldır. </a:t>
            </a:r>
          </a:p>
          <a:p>
            <a:r>
              <a:rPr lang="tr-TR" dirty="0" smtClean="0"/>
              <a:t>Bu okullardan mezun olan öğrenciler, üniversite sınavını kazanmaları halinde alanları ile ilgili yükseköğretim programlarına devam edebilmektedir. </a:t>
            </a:r>
          </a:p>
          <a:p>
            <a:endParaRPr lang="tr-TR" dirty="0" smtClean="0"/>
          </a:p>
          <a:p>
            <a:endParaRPr lang="tr-TR" dirty="0" smtClean="0"/>
          </a:p>
          <a:p>
            <a:endParaRPr lang="tr-TR" dirty="0"/>
          </a:p>
        </p:txBody>
      </p:sp>
    </p:spTree>
    <p:extLst>
      <p:ext uri="{BB962C8B-B14F-4D97-AF65-F5344CB8AC3E}">
        <p14:creationId xmlns:p14="http://schemas.microsoft.com/office/powerpoint/2010/main" val="2689766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448409"/>
            <a:ext cx="10515600" cy="879230"/>
          </a:xfrm>
        </p:spPr>
        <p:txBody>
          <a:bodyPr/>
          <a:lstStyle/>
          <a:p>
            <a:pPr algn="ctr"/>
            <a:r>
              <a:rPr lang="tr-TR" b="1" dirty="0" smtClean="0">
                <a:solidFill>
                  <a:schemeClr val="accent6"/>
                </a:solidFill>
              </a:rPr>
              <a:t> </a:t>
            </a:r>
            <a:r>
              <a:rPr lang="tr-TR" b="1" dirty="0" smtClean="0">
                <a:ln w="1905"/>
                <a:solidFill>
                  <a:schemeClr val="accent6"/>
                </a:solidFill>
                <a:effectLst>
                  <a:innerShdw blurRad="69850" dist="43180" dir="5400000">
                    <a:srgbClr val="000000">
                      <a:alpha val="65000"/>
                    </a:srgbClr>
                  </a:innerShdw>
                </a:effectLst>
              </a:rPr>
              <a:t>SOSYAL BİLİMLER LİSESİ</a:t>
            </a:r>
            <a:endParaRPr lang="tr-TR" b="1" dirty="0">
              <a:solidFill>
                <a:schemeClr val="accent6"/>
              </a:solidFill>
            </a:endParaRPr>
          </a:p>
        </p:txBody>
      </p:sp>
      <p:sp>
        <p:nvSpPr>
          <p:cNvPr id="3" name="2 İçerik Yer Tutucusu"/>
          <p:cNvSpPr>
            <a:spLocks noGrp="1"/>
          </p:cNvSpPr>
          <p:nvPr>
            <p:ph idx="1"/>
          </p:nvPr>
        </p:nvSpPr>
        <p:spPr>
          <a:xfrm>
            <a:off x="565638" y="1366738"/>
            <a:ext cx="10515600" cy="3054105"/>
          </a:xfrm>
        </p:spPr>
        <p:txBody>
          <a:bodyPr>
            <a:normAutofit/>
          </a:bodyPr>
          <a:lstStyle/>
          <a:p>
            <a:r>
              <a:rPr lang="tr-TR" dirty="0" smtClean="0"/>
              <a:t>Edebiyat ve Sosyal Bilimler alanlarında ihtiyaç duyulan üstün nitelikli bilim adamlarının yetiştirilmesinde kaynaktır </a:t>
            </a:r>
          </a:p>
          <a:p>
            <a:r>
              <a:rPr lang="tr-TR" dirty="0" smtClean="0"/>
              <a:t>Öğrencileri edebiyat ve sosyal bilimler alanlarında araştırmaya yöneltecek ve gelişmelere ilgilerini uyandıracak ortam ve şartları hazırlar. </a:t>
            </a:r>
          </a:p>
          <a:p>
            <a:endParaRPr lang="tr-TR" dirty="0"/>
          </a:p>
        </p:txBody>
      </p:sp>
      <p:pic>
        <p:nvPicPr>
          <p:cNvPr id="2050" name="Picture 2" descr="kumluca sosyal bilimler lise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2222"/>
            <a:ext cx="7672754" cy="3435778"/>
          </a:xfrm>
          <a:prstGeom prst="rect">
            <a:avLst/>
          </a:prstGeom>
          <a:noFill/>
          <a:extLst>
            <a:ext uri="{909E8E84-426E-40DD-AFC4-6F175D3DCCD1}">
              <a14:hiddenFill xmlns:a14="http://schemas.microsoft.com/office/drawing/2010/main">
                <a:solidFill>
                  <a:srgbClr val="FFFFFF"/>
                </a:solidFill>
              </a14:hiddenFill>
            </a:ext>
          </a:extLst>
        </p:spPr>
      </p:pic>
      <p:sp>
        <p:nvSpPr>
          <p:cNvPr id="4" name="Sol Ok 3"/>
          <p:cNvSpPr/>
          <p:nvPr/>
        </p:nvSpPr>
        <p:spPr>
          <a:xfrm>
            <a:off x="7939454" y="4914900"/>
            <a:ext cx="677008" cy="4835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111761" y="4687421"/>
            <a:ext cx="2529253" cy="954107"/>
          </a:xfrm>
          <a:prstGeom prst="rect">
            <a:avLst/>
          </a:prstGeom>
          <a:noFill/>
        </p:spPr>
        <p:txBody>
          <a:bodyPr wrap="square" rtlCol="0">
            <a:spAutoFit/>
          </a:bodyPr>
          <a:lstStyle/>
          <a:p>
            <a:r>
              <a:rPr lang="tr-TR" sz="2800" dirty="0" smtClean="0">
                <a:latin typeface="Berlin Sans FB" panose="020E0602020502020306" pitchFamily="34" charset="0"/>
              </a:rPr>
              <a:t>Kumluca Sosyal Bilimler Lisesi</a:t>
            </a:r>
            <a:endParaRPr lang="tr-TR" sz="2800" dirty="0">
              <a:latin typeface="Berlin Sans FB" panose="020E0602020502020306" pitchFamily="34" charset="0"/>
            </a:endParaRPr>
          </a:p>
        </p:txBody>
      </p:sp>
    </p:spTree>
    <p:extLst>
      <p:ext uri="{BB962C8B-B14F-4D97-AF65-F5344CB8AC3E}">
        <p14:creationId xmlns:p14="http://schemas.microsoft.com/office/powerpoint/2010/main" val="1099929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299766" y="1377081"/>
            <a:ext cx="5904334" cy="5068887"/>
          </a:xfrm>
        </p:spPr>
        <p:txBody>
          <a:bodyPr>
            <a:normAutofit/>
          </a:bodyPr>
          <a:lstStyle/>
          <a:p>
            <a:pPr eaLnBrk="1" hangingPunct="1">
              <a:lnSpc>
                <a:spcPct val="90000"/>
              </a:lnSpc>
              <a:buFont typeface="Wingdings" pitchFamily="2" charset="2"/>
              <a:buChar char="q"/>
            </a:pPr>
            <a:r>
              <a:rPr lang="tr-TR" altLang="tr-TR" dirty="0" smtClean="0">
                <a:solidFill>
                  <a:schemeClr val="tx2">
                    <a:lumMod val="75000"/>
                  </a:schemeClr>
                </a:solidFill>
              </a:rPr>
              <a:t>Okulun amaçları; Sosyal Bilimler ve Edebiyat alanında ihtiyaç duyulan nitelikli bilim adamlarını yetiştirmek, zekâ düzeyleri ile edebiyat ve sosyal bilimler alanlarındaki ilgi ve yetenekleri üst düzeyde olan öğrencileri bu alanda yükseköğretime hazırlamak yer almaktadır.</a:t>
            </a:r>
          </a:p>
          <a:p>
            <a:pPr algn="just" eaLnBrk="1" hangingPunct="1">
              <a:lnSpc>
                <a:spcPct val="90000"/>
              </a:lnSpc>
              <a:buFont typeface="Wingdings" pitchFamily="2" charset="2"/>
              <a:buChar char="q"/>
            </a:pPr>
            <a:endParaRPr lang="tr-TR" altLang="tr-TR" sz="600" dirty="0">
              <a:solidFill>
                <a:schemeClr val="tx2">
                  <a:lumMod val="75000"/>
                </a:schemeClr>
              </a:solidFill>
            </a:endParaRPr>
          </a:p>
          <a:p>
            <a:pPr eaLnBrk="1" hangingPunct="1">
              <a:lnSpc>
                <a:spcPct val="90000"/>
              </a:lnSpc>
              <a:buFont typeface="Wingdings" pitchFamily="2" charset="2"/>
              <a:buChar char="q"/>
            </a:pPr>
            <a:r>
              <a:rPr lang="tr-TR" altLang="tr-TR" dirty="0" smtClean="0">
                <a:solidFill>
                  <a:schemeClr val="tx2">
                    <a:lumMod val="75000"/>
                  </a:schemeClr>
                </a:solidFill>
              </a:rPr>
              <a:t>Ayrıca amaçlarından biri de siyaset ve bürokrasiye kültürlü; devleti ve demokrasiyi iyi tanıyan, ona işlerlik kazandıracak elemanları yetiştirmektir.</a:t>
            </a:r>
          </a:p>
          <a:p>
            <a:pPr algn="just" eaLnBrk="1" hangingPunct="1">
              <a:lnSpc>
                <a:spcPct val="90000"/>
              </a:lnSpc>
              <a:buFont typeface="Wingdings" pitchFamily="2" charset="2"/>
              <a:buChar char="?"/>
            </a:pPr>
            <a:endParaRPr lang="tr-TR" altLang="tr-TR" dirty="0" smtClean="0">
              <a:solidFill>
                <a:schemeClr val="tx2">
                  <a:lumMod val="75000"/>
                </a:schemeClr>
              </a:solidFill>
            </a:endParaRPr>
          </a:p>
        </p:txBody>
      </p:sp>
      <p:pic>
        <p:nvPicPr>
          <p:cNvPr id="7" name="Resim 6" descr="http://www.hukukihaber.net/images/haberler/271_avukat_hakim_ve_savcilik_icin_yarisacak_h24438.jpg"/>
          <p:cNvPicPr/>
          <p:nvPr/>
        </p:nvPicPr>
        <p:blipFill>
          <a:blip r:embed="rId2">
            <a:extLst>
              <a:ext uri="{28A0092B-C50C-407E-A947-70E740481C1C}">
                <a14:useLocalDpi xmlns:a14="http://schemas.microsoft.com/office/drawing/2010/main" val="0"/>
              </a:ext>
            </a:extLst>
          </a:blip>
          <a:srcRect/>
          <a:stretch>
            <a:fillRect/>
          </a:stretch>
        </p:blipFill>
        <p:spPr bwMode="auto">
          <a:xfrm>
            <a:off x="7752504" y="1557402"/>
            <a:ext cx="2880000" cy="2160000"/>
          </a:xfrm>
          <a:prstGeom prst="rect">
            <a:avLst/>
          </a:prstGeom>
          <a:noFill/>
          <a:ln>
            <a:noFill/>
          </a:ln>
          <a:effectLst>
            <a:softEdge rad="63500"/>
          </a:effectLst>
        </p:spPr>
      </p:pic>
      <p:pic>
        <p:nvPicPr>
          <p:cNvPr id="8" name="Resim 7" descr="http://www.algul.av.tr/images/adalet.jpg"/>
          <p:cNvPicPr/>
          <p:nvPr/>
        </p:nvPicPr>
        <p:blipFill>
          <a:blip r:embed="rId3">
            <a:extLst>
              <a:ext uri="{28A0092B-C50C-407E-A947-70E740481C1C}">
                <a14:useLocalDpi xmlns:a14="http://schemas.microsoft.com/office/drawing/2010/main" val="0"/>
              </a:ext>
            </a:extLst>
          </a:blip>
          <a:srcRect/>
          <a:stretch>
            <a:fillRect/>
          </a:stretch>
        </p:blipFill>
        <p:spPr bwMode="auto">
          <a:xfrm>
            <a:off x="7752504" y="3717642"/>
            <a:ext cx="2880000" cy="2015614"/>
          </a:xfrm>
          <a:prstGeom prst="rect">
            <a:avLst/>
          </a:prstGeom>
          <a:noFill/>
          <a:ln>
            <a:noFill/>
          </a:ln>
          <a:effectLst>
            <a:softEdge rad="63500"/>
          </a:effectLst>
        </p:spPr>
      </p:pic>
    </p:spTree>
    <p:extLst>
      <p:ext uri="{BB962C8B-B14F-4D97-AF65-F5344CB8AC3E}">
        <p14:creationId xmlns:p14="http://schemas.microsoft.com/office/powerpoint/2010/main" val="299212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838200" y="1397978"/>
            <a:ext cx="5181600" cy="5161084"/>
          </a:xfrm>
        </p:spPr>
        <p:txBody>
          <a:bodyPr>
            <a:normAutofit/>
          </a:bodyPr>
          <a:lstStyle/>
          <a:p>
            <a:r>
              <a:rPr lang="tr-TR" dirty="0"/>
              <a:t>Öğrencilerin bilimsel, kültürel ve teknolojik gelişmeleri izleyebilecek düzeyde Türkçe ve yabancı </a:t>
            </a:r>
            <a:r>
              <a:rPr lang="tr-TR" dirty="0" smtClean="0"/>
              <a:t>dil öğrenmelerini sağlar</a:t>
            </a:r>
          </a:p>
          <a:p>
            <a:r>
              <a:rPr lang="tr-TR" dirty="0" smtClean="0"/>
              <a:t>Birinci yabancı dili İngilizcedir.</a:t>
            </a:r>
          </a:p>
          <a:p>
            <a:r>
              <a:rPr lang="tr-TR" altLang="tr-TR" dirty="0" smtClean="0">
                <a:solidFill>
                  <a:schemeClr val="tx2">
                    <a:lumMod val="75000"/>
                  </a:schemeClr>
                </a:solidFill>
              </a:rPr>
              <a:t>Bir sınıftaki öğrenci sayısı 24’ü geçemez.</a:t>
            </a:r>
          </a:p>
          <a:p>
            <a:r>
              <a:rPr lang="tr-TR" altLang="tr-TR" dirty="0" smtClean="0">
                <a:solidFill>
                  <a:schemeClr val="tx2">
                    <a:lumMod val="75000"/>
                  </a:schemeClr>
                </a:solidFill>
              </a:rPr>
              <a:t>Bu okullarda öğretim süresi 1 yılı hazırlık  </a:t>
            </a:r>
          </a:p>
          <a:p>
            <a:pPr marL="0" indent="0">
              <a:buNone/>
            </a:pPr>
            <a:r>
              <a:rPr lang="tr-TR" altLang="tr-TR" dirty="0" smtClean="0">
                <a:solidFill>
                  <a:schemeClr val="tx2">
                    <a:lumMod val="75000"/>
                  </a:schemeClr>
                </a:solidFill>
              </a:rPr>
              <a:t>olmak üzere 5 yıldır. </a:t>
            </a:r>
          </a:p>
          <a:p>
            <a:r>
              <a:rPr lang="tr-TR" altLang="tr-TR" dirty="0" smtClean="0">
                <a:solidFill>
                  <a:schemeClr val="tx2">
                    <a:lumMod val="75000"/>
                  </a:schemeClr>
                </a:solidFill>
              </a:rPr>
              <a:t>Sosyal Bilimler Liseleri üniversite yerleştirme sınavları konusunda istatistikleri oldukça yüksektir.</a:t>
            </a:r>
          </a:p>
          <a:p>
            <a:endParaRPr lang="tr-TR" dirty="0" smtClean="0"/>
          </a:p>
          <a:p>
            <a:endParaRPr lang="tr-TR" dirty="0"/>
          </a:p>
        </p:txBody>
      </p:sp>
      <p:pic>
        <p:nvPicPr>
          <p:cNvPr id="4098" name="Picture 2" descr="http://kumlucasbl.meb.k12.tr/meb_iys_dosyalar/07/11/971628/resimler/2019_06/k_25214257_klip20192020.mp4_20190625_211658.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476" y="1506050"/>
            <a:ext cx="5552587" cy="485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57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71956" y="527395"/>
            <a:ext cx="8911687" cy="1280890"/>
          </a:xfrm>
        </p:spPr>
        <p:txBody>
          <a:bodyPr/>
          <a:lstStyle/>
          <a:p>
            <a:pPr algn="ct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ANADOLU LİSELERİ</a:t>
            </a:r>
            <a:endParaRPr lang="tr-TR" b="1" dirty="0">
              <a:effectLst>
                <a:outerShdw blurRad="38100" dist="38100" dir="2700000" algn="tl">
                  <a:srgbClr val="000000">
                    <a:alpha val="43137"/>
                  </a:srgbClr>
                </a:outerShdw>
              </a:effectLst>
              <a:latin typeface="+mn-lt"/>
            </a:endParaRPr>
          </a:p>
        </p:txBody>
      </p:sp>
      <p:sp>
        <p:nvSpPr>
          <p:cNvPr id="3" name="2 İçerik Yer Tutucusu"/>
          <p:cNvSpPr>
            <a:spLocks noGrp="1"/>
          </p:cNvSpPr>
          <p:nvPr>
            <p:ph idx="1"/>
          </p:nvPr>
        </p:nvSpPr>
        <p:spPr>
          <a:xfrm>
            <a:off x="2237519" y="1922584"/>
            <a:ext cx="8915400" cy="3777622"/>
          </a:xfrm>
        </p:spPr>
        <p:txBody>
          <a:bodyPr>
            <a:normAutofit/>
          </a:bodyPr>
          <a:lstStyle/>
          <a:p>
            <a:r>
              <a:rPr lang="tr-TR" altLang="tr-TR" dirty="0" smtClean="0">
                <a:solidFill>
                  <a:schemeClr val="tx2">
                    <a:lumMod val="75000"/>
                  </a:schemeClr>
                </a:solidFill>
              </a:rPr>
              <a:t>Okulun amaçları; öğrencilerin ilgi, yetenek ve başarılarına göre yüksek öğretim programlarına hazırlanmalarını, yabancı dili, dünyadaki bilimsel ve teknolojik gelişmeleri izleyebilecek düzeyde öğrenmelerini sağlamaktır.</a:t>
            </a:r>
            <a:endParaRPr lang="tr-TR" dirty="0" smtClean="0"/>
          </a:p>
          <a:p>
            <a:r>
              <a:rPr lang="tr-TR" dirty="0" smtClean="0"/>
              <a:t>Eğitim süresi 4 yıldır.</a:t>
            </a:r>
          </a:p>
          <a:p>
            <a:r>
              <a:rPr lang="tr-TR" dirty="0" smtClean="0"/>
              <a:t>Temel amacı üniversite eğitimi almak isteyen öğrenciler yetiştirmektir.</a:t>
            </a:r>
          </a:p>
          <a:p>
            <a:endParaRPr lang="tr-TR" dirty="0"/>
          </a:p>
        </p:txBody>
      </p:sp>
    </p:spTree>
    <p:extLst>
      <p:ext uri="{BB962C8B-B14F-4D97-AF65-F5344CB8AC3E}">
        <p14:creationId xmlns:p14="http://schemas.microsoft.com/office/powerpoint/2010/main" val="3721276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203</TotalTime>
  <Words>1503</Words>
  <Application>Microsoft Office PowerPoint</Application>
  <PresentationFormat>Geniş ekran</PresentationFormat>
  <Paragraphs>142</Paragraphs>
  <Slides>32</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Arial</vt:lpstr>
      <vt:lpstr>Berlin Sans FB</vt:lpstr>
      <vt:lpstr>Calibri</vt:lpstr>
      <vt:lpstr>Century Gothic</vt:lpstr>
      <vt:lpstr>Wingdings</vt:lpstr>
      <vt:lpstr>Wingdings 3</vt:lpstr>
      <vt:lpstr>Duman</vt:lpstr>
      <vt:lpstr>LİSE TÜRLERİ</vt:lpstr>
      <vt:lpstr>FEN LİSELERİ</vt:lpstr>
      <vt:lpstr>PowerPoint Sunusu</vt:lpstr>
      <vt:lpstr>PowerPoint Sunusu</vt:lpstr>
      <vt:lpstr>PowerPoint Sunusu</vt:lpstr>
      <vt:lpstr> SOSYAL BİLİMLER LİSESİ</vt:lpstr>
      <vt:lpstr>PowerPoint Sunusu</vt:lpstr>
      <vt:lpstr>PowerPoint Sunusu</vt:lpstr>
      <vt:lpstr>ANADOLU LİSELERİ</vt:lpstr>
      <vt:lpstr>PowerPoint Sunusu</vt:lpstr>
      <vt:lpstr>PowerPoint Sunusu</vt:lpstr>
      <vt:lpstr>PowerPoint Sunusu</vt:lpstr>
      <vt:lpstr> MESLEKİ VE TEKNİK ANADOLU LİSELERİ </vt:lpstr>
      <vt:lpstr>PowerPoint Sunusu</vt:lpstr>
      <vt:lpstr>Kumluca Fatih Mesleki ve Teknik Anadolu Lisesi</vt:lpstr>
      <vt:lpstr> ANADOLU SAĞLIK MESLEK LİSELERİ </vt:lpstr>
      <vt:lpstr>PowerPoint Sunusu</vt:lpstr>
      <vt:lpstr>PowerPoint Sunusu</vt:lpstr>
      <vt:lpstr>Farabi Mesleki ve Teknik Anadolu Lisesi</vt:lpstr>
      <vt:lpstr>ANADOLU OTELCİLİK VE TURİZM MESLEK LİSELERİ  </vt:lpstr>
      <vt:lpstr>PowerPoint Sunusu</vt:lpstr>
      <vt:lpstr>Kumluca Mesleki ve Teknik Anadolu Lisesi</vt:lpstr>
      <vt:lpstr> ANADOLU İMAM HATİP LİSELERİ </vt:lpstr>
      <vt:lpstr>PowerPoint Sunusu</vt:lpstr>
      <vt:lpstr>SPOR LİSELERİ</vt:lpstr>
      <vt:lpstr>PowerPoint Sunusu</vt:lpstr>
      <vt:lpstr>GÜZEL SANATLAR LİSESİ</vt:lpstr>
      <vt:lpstr>PowerPoint Sunusu</vt:lpstr>
      <vt:lpstr>PowerPoint Sunusu</vt:lpstr>
      <vt:lpstr>PowerPoint Sunusu</vt:lpstr>
      <vt:lpstr>MESLEKİ EĞİTİM MERKEZİ</vt:lpstr>
      <vt:lpstr>Kumluca Mesleki Eğitim Merkezi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 LİSELERİ</dc:title>
  <dc:creator>REHBERLİK BL BSK</dc:creator>
  <cp:lastModifiedBy>REHBERLİK BL BSK</cp:lastModifiedBy>
  <cp:revision>24</cp:revision>
  <dcterms:created xsi:type="dcterms:W3CDTF">2020-01-15T12:47:35Z</dcterms:created>
  <dcterms:modified xsi:type="dcterms:W3CDTF">2020-01-16T09:08:27Z</dcterms:modified>
</cp:coreProperties>
</file>